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93" r:id="rId2"/>
    <p:sldId id="406" r:id="rId3"/>
    <p:sldId id="418" r:id="rId4"/>
    <p:sldId id="407" r:id="rId5"/>
    <p:sldId id="408" r:id="rId6"/>
    <p:sldId id="409" r:id="rId7"/>
    <p:sldId id="411" r:id="rId8"/>
    <p:sldId id="419" r:id="rId9"/>
    <p:sldId id="415" r:id="rId10"/>
    <p:sldId id="365" r:id="rId11"/>
    <p:sldId id="335" r:id="rId12"/>
    <p:sldId id="416" r:id="rId13"/>
    <p:sldId id="309" r:id="rId14"/>
    <p:sldId id="344" r:id="rId15"/>
    <p:sldId id="421" r:id="rId16"/>
    <p:sldId id="423" r:id="rId17"/>
    <p:sldId id="271" r:id="rId18"/>
  </p:sldIdLst>
  <p:sldSz cx="12192000" cy="6858000"/>
  <p:notesSz cx="6858000" cy="9144000"/>
  <p:defaultTextStyle>
    <a:defPPr>
      <a:defRPr lang="en-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DDDC"/>
    <a:srgbClr val="4EC8EB"/>
    <a:srgbClr val="BF68AA"/>
    <a:srgbClr val="4A6188"/>
    <a:srgbClr val="FFD65F"/>
    <a:srgbClr val="F89B60"/>
    <a:srgbClr val="D7D7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D7B26C5-4107-4FEC-AEDC-1716B250A1EF}" styleName="סגנון בהיר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70" autoAdjust="0"/>
    <p:restoredTop sz="94660"/>
  </p:normalViewPr>
  <p:slideViewPr>
    <p:cSldViewPr snapToGrid="0">
      <p:cViewPr varScale="1">
        <p:scale>
          <a:sx n="72" d="100"/>
          <a:sy n="72" d="100"/>
        </p:scale>
        <p:origin x="63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4945B1-B123-4D64-8DCC-D5F53DAD3AA4}" type="datetimeFigureOut">
              <a:rPr lang="en-IL" smtClean="0"/>
              <a:t>06/24/2026</a:t>
            </a:fld>
            <a:endParaRPr lang="en-I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B73AD5-2257-4059-BFB0-77BABB80B4F1}" type="slidenum">
              <a:rPr lang="en-IL" smtClean="0"/>
              <a:t>‹#›</a:t>
            </a:fld>
            <a:endParaRPr lang="en-IL"/>
          </a:p>
        </p:txBody>
      </p:sp>
    </p:spTree>
    <p:extLst>
      <p:ext uri="{BB962C8B-B14F-4D97-AF65-F5344CB8AC3E}">
        <p14:creationId xmlns:p14="http://schemas.microsoft.com/office/powerpoint/2010/main" val="2878421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07127DE-DCDF-4C30-BE10-0D2ACE3C692C}"/>
              </a:ext>
            </a:extLst>
          </p:cNvPr>
          <p:cNvSpPr>
            <a:spLocks noGrp="1"/>
          </p:cNvSpPr>
          <p:nvPr>
            <p:ph type="body" sz="quarter" idx="10"/>
          </p:nvPr>
        </p:nvSpPr>
        <p:spPr>
          <a:xfrm>
            <a:off x="1428750" y="2400300"/>
            <a:ext cx="6238875" cy="790575"/>
          </a:xfrm>
        </p:spPr>
        <p:txBody>
          <a:bodyPr>
            <a:noAutofit/>
          </a:bodyPr>
          <a:lstStyle>
            <a:lvl1pPr marL="0" indent="0" algn="ctr">
              <a:buNone/>
              <a:defRPr sz="4000" b="1"/>
            </a:lvl1pPr>
          </a:lstStyle>
          <a:p>
            <a:pPr lvl="0"/>
            <a:r>
              <a:rPr lang="en-US" dirty="0"/>
              <a:t>Click to edit Master text</a:t>
            </a:r>
            <a:endParaRPr lang="he-IL" dirty="0"/>
          </a:p>
          <a:p>
            <a:pPr lvl="0"/>
            <a:endParaRPr lang="en-IL" dirty="0"/>
          </a:p>
        </p:txBody>
      </p:sp>
      <p:sp>
        <p:nvSpPr>
          <p:cNvPr id="6" name="Text Placeholder 5">
            <a:extLst>
              <a:ext uri="{FF2B5EF4-FFF2-40B4-BE49-F238E27FC236}">
                <a16:creationId xmlns:a16="http://schemas.microsoft.com/office/drawing/2014/main" id="{A1A93A49-95D9-4220-A18C-16A3C3E65A53}"/>
              </a:ext>
            </a:extLst>
          </p:cNvPr>
          <p:cNvSpPr>
            <a:spLocks noGrp="1"/>
          </p:cNvSpPr>
          <p:nvPr>
            <p:ph type="body" sz="quarter" idx="11"/>
          </p:nvPr>
        </p:nvSpPr>
        <p:spPr>
          <a:xfrm>
            <a:off x="2686050" y="3314700"/>
            <a:ext cx="3676650" cy="790575"/>
          </a:xfrm>
        </p:spPr>
        <p:txBody>
          <a:bodyPr/>
          <a:lstStyle>
            <a:lvl1pPr marL="0" indent="0" algn="ctr">
              <a:buNone/>
              <a:defRPr/>
            </a:lvl1pPr>
          </a:lstStyle>
          <a:p>
            <a:pPr lvl="0"/>
            <a:r>
              <a:rPr lang="en-US" dirty="0"/>
              <a:t>Click to edit Master text</a:t>
            </a:r>
            <a:endParaRPr lang="en-IL" dirty="0"/>
          </a:p>
        </p:txBody>
      </p:sp>
      <p:sp>
        <p:nvSpPr>
          <p:cNvPr id="8" name="Text Placeholder 7">
            <a:extLst>
              <a:ext uri="{FF2B5EF4-FFF2-40B4-BE49-F238E27FC236}">
                <a16:creationId xmlns:a16="http://schemas.microsoft.com/office/drawing/2014/main" id="{61BD5634-0EFD-44F7-81EC-963643F74D85}"/>
              </a:ext>
            </a:extLst>
          </p:cNvPr>
          <p:cNvSpPr>
            <a:spLocks noGrp="1"/>
          </p:cNvSpPr>
          <p:nvPr>
            <p:ph type="body" sz="quarter" idx="12" hasCustomPrompt="1"/>
          </p:nvPr>
        </p:nvSpPr>
        <p:spPr>
          <a:xfrm>
            <a:off x="3857625" y="5343525"/>
            <a:ext cx="1495425" cy="219075"/>
          </a:xfrm>
        </p:spPr>
        <p:txBody>
          <a:bodyPr>
            <a:noAutofit/>
          </a:bodyPr>
          <a:lstStyle>
            <a:lvl1pPr marL="0" indent="0" algn="ctr">
              <a:buNone/>
              <a:defRPr sz="1200"/>
            </a:lvl1pPr>
          </a:lstStyle>
          <a:p>
            <a:pPr lvl="0"/>
            <a:r>
              <a:rPr lang="en-US" dirty="0"/>
              <a:t>01.01.2020</a:t>
            </a:r>
            <a:endParaRPr lang="en-IL" dirty="0"/>
          </a:p>
        </p:txBody>
      </p:sp>
      <p:pic>
        <p:nvPicPr>
          <p:cNvPr id="7" name="Picture 2" descr="צור קשר שירות לקוחות עיריית נתיבות טלפון » שירות בקליק">
            <a:extLst>
              <a:ext uri="{FF2B5EF4-FFF2-40B4-BE49-F238E27FC236}">
                <a16:creationId xmlns:a16="http://schemas.microsoft.com/office/drawing/2014/main" id="{EC7D78DF-DDC2-C857-7F2E-76443684BD6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4941" y="5684849"/>
            <a:ext cx="1082421" cy="1082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3437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DD1BF9CC-2F03-40D6-B502-8FF7AC901C20}"/>
              </a:ext>
            </a:extLst>
          </p:cNvPr>
          <p:cNvSpPr>
            <a:spLocks noGrp="1"/>
          </p:cNvSpPr>
          <p:nvPr>
            <p:ph type="title" hasCustomPrompt="1"/>
          </p:nvPr>
        </p:nvSpPr>
        <p:spPr>
          <a:xfrm>
            <a:off x="5773782" y="2376805"/>
            <a:ext cx="5240383" cy="1325563"/>
          </a:xfrm>
        </p:spPr>
        <p:txBody>
          <a:bodyPr/>
          <a:lstStyle>
            <a:lvl1pPr algn="l">
              <a:defRPr b="1">
                <a:solidFill>
                  <a:srgbClr val="BF68AA"/>
                </a:solidFill>
              </a:defRPr>
            </a:lvl1pPr>
          </a:lstStyle>
          <a:p>
            <a:r>
              <a:rPr lang="he-IL" dirty="0"/>
              <a:t>תפיסה ניהולית</a:t>
            </a:r>
            <a:endParaRPr lang="en-IL" dirty="0"/>
          </a:p>
        </p:txBody>
      </p:sp>
      <p:sp>
        <p:nvSpPr>
          <p:cNvPr id="3" name="Slide Number">
            <a:extLst>
              <a:ext uri="{FF2B5EF4-FFF2-40B4-BE49-F238E27FC236}">
                <a16:creationId xmlns:a16="http://schemas.microsoft.com/office/drawing/2014/main" id="{5A9C7F16-B50B-4C74-9323-43C29E8F4713}"/>
              </a:ext>
            </a:extLst>
          </p:cNvPr>
          <p:cNvSpPr txBox="1">
            <a:spLocks noGrp="1"/>
          </p:cNvSpPr>
          <p:nvPr>
            <p:ph type="sldNum" sz="quarter" idx="2"/>
          </p:nvPr>
        </p:nvSpPr>
        <p:spPr>
          <a:xfrm>
            <a:off x="11434273" y="6323889"/>
            <a:ext cx="427290" cy="273464"/>
          </a:xfrm>
          <a:prstGeom prst="rect">
            <a:avLst/>
          </a:prstGeom>
        </p:spPr>
        <p:txBody>
          <a:bodyPr/>
          <a:lstStyle>
            <a:lvl1pPr>
              <a:defRPr sz="1000" b="0">
                <a:solidFill>
                  <a:srgbClr val="4A6188"/>
                </a:solidFill>
              </a:defRPr>
            </a:lvl1pPr>
          </a:lstStyle>
          <a:p>
            <a:fld id="{86CB4B4D-7CA3-9044-876B-883B54F8677D}" type="slidenum">
              <a:rPr lang="en-IL" smtClean="0"/>
              <a:pPr/>
              <a:t>‹#›</a:t>
            </a:fld>
            <a:endParaRPr lang="en-IL" dirty="0"/>
          </a:p>
        </p:txBody>
      </p:sp>
    </p:spTree>
    <p:extLst>
      <p:ext uri="{BB962C8B-B14F-4D97-AF65-F5344CB8AC3E}">
        <p14:creationId xmlns:p14="http://schemas.microsoft.com/office/powerpoint/2010/main" val="2839564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CF34E227-BCE5-45DA-A8FE-D5CEE08B662C}"/>
              </a:ext>
            </a:extLst>
          </p:cNvPr>
          <p:cNvSpPr>
            <a:spLocks noGrp="1"/>
          </p:cNvSpPr>
          <p:nvPr>
            <p:ph type="title" hasCustomPrompt="1"/>
          </p:nvPr>
        </p:nvSpPr>
        <p:spPr>
          <a:xfrm>
            <a:off x="5773782" y="2376805"/>
            <a:ext cx="5240383" cy="1325563"/>
          </a:xfrm>
        </p:spPr>
        <p:txBody>
          <a:bodyPr/>
          <a:lstStyle>
            <a:lvl1pPr algn="l">
              <a:defRPr b="1">
                <a:solidFill>
                  <a:srgbClr val="4EC8EB"/>
                </a:solidFill>
              </a:defRPr>
            </a:lvl1pPr>
          </a:lstStyle>
          <a:p>
            <a:r>
              <a:rPr lang="he-IL" dirty="0"/>
              <a:t>תפיסה ניהולית</a:t>
            </a:r>
            <a:endParaRPr lang="en-IL" dirty="0"/>
          </a:p>
        </p:txBody>
      </p:sp>
      <p:sp>
        <p:nvSpPr>
          <p:cNvPr id="3" name="Slide Number">
            <a:extLst>
              <a:ext uri="{FF2B5EF4-FFF2-40B4-BE49-F238E27FC236}">
                <a16:creationId xmlns:a16="http://schemas.microsoft.com/office/drawing/2014/main" id="{8B083F49-DDA7-4524-B4F1-2BDA96F0E999}"/>
              </a:ext>
            </a:extLst>
          </p:cNvPr>
          <p:cNvSpPr txBox="1">
            <a:spLocks noGrp="1"/>
          </p:cNvSpPr>
          <p:nvPr>
            <p:ph type="sldNum" sz="quarter" idx="2"/>
          </p:nvPr>
        </p:nvSpPr>
        <p:spPr>
          <a:xfrm>
            <a:off x="11434273" y="6323889"/>
            <a:ext cx="427290" cy="273464"/>
          </a:xfrm>
          <a:prstGeom prst="rect">
            <a:avLst/>
          </a:prstGeom>
        </p:spPr>
        <p:txBody>
          <a:bodyPr/>
          <a:lstStyle>
            <a:lvl1pPr>
              <a:defRPr sz="1000" b="0">
                <a:solidFill>
                  <a:srgbClr val="4A6188"/>
                </a:solidFill>
              </a:defRPr>
            </a:lvl1pPr>
          </a:lstStyle>
          <a:p>
            <a:fld id="{86CB4B4D-7CA3-9044-876B-883B54F8677D}" type="slidenum">
              <a:rPr lang="en-IL" smtClean="0"/>
              <a:pPr/>
              <a:t>‹#›</a:t>
            </a:fld>
            <a:endParaRPr lang="en-IL" dirty="0"/>
          </a:p>
        </p:txBody>
      </p:sp>
    </p:spTree>
    <p:extLst>
      <p:ext uri="{BB962C8B-B14F-4D97-AF65-F5344CB8AC3E}">
        <p14:creationId xmlns:p14="http://schemas.microsoft.com/office/powerpoint/2010/main" val="18813071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9B4EA6A7-7220-4196-AFB7-29AFF59859A3}"/>
              </a:ext>
            </a:extLst>
          </p:cNvPr>
          <p:cNvSpPr>
            <a:spLocks noGrp="1"/>
          </p:cNvSpPr>
          <p:nvPr>
            <p:ph type="title" hasCustomPrompt="1"/>
          </p:nvPr>
        </p:nvSpPr>
        <p:spPr>
          <a:xfrm>
            <a:off x="5773782" y="2376805"/>
            <a:ext cx="5240383" cy="1325563"/>
          </a:xfrm>
        </p:spPr>
        <p:txBody>
          <a:bodyPr/>
          <a:lstStyle>
            <a:lvl1pPr algn="l">
              <a:defRPr b="1">
                <a:solidFill>
                  <a:srgbClr val="FFD65F"/>
                </a:solidFill>
              </a:defRPr>
            </a:lvl1pPr>
          </a:lstStyle>
          <a:p>
            <a:r>
              <a:rPr lang="he-IL" dirty="0"/>
              <a:t>תפיסה ניהולית</a:t>
            </a:r>
            <a:endParaRPr lang="en-IL" dirty="0"/>
          </a:p>
        </p:txBody>
      </p:sp>
      <p:sp>
        <p:nvSpPr>
          <p:cNvPr id="3" name="Slide Number">
            <a:extLst>
              <a:ext uri="{FF2B5EF4-FFF2-40B4-BE49-F238E27FC236}">
                <a16:creationId xmlns:a16="http://schemas.microsoft.com/office/drawing/2014/main" id="{4123BCF8-0E72-46F1-8A95-E27760B10793}"/>
              </a:ext>
            </a:extLst>
          </p:cNvPr>
          <p:cNvSpPr txBox="1">
            <a:spLocks noGrp="1"/>
          </p:cNvSpPr>
          <p:nvPr>
            <p:ph type="sldNum" sz="quarter" idx="2"/>
          </p:nvPr>
        </p:nvSpPr>
        <p:spPr>
          <a:xfrm>
            <a:off x="11434273" y="6323889"/>
            <a:ext cx="427290" cy="273464"/>
          </a:xfrm>
          <a:prstGeom prst="rect">
            <a:avLst/>
          </a:prstGeom>
        </p:spPr>
        <p:txBody>
          <a:bodyPr/>
          <a:lstStyle>
            <a:lvl1pPr>
              <a:defRPr sz="1000" b="0">
                <a:solidFill>
                  <a:srgbClr val="4A6188"/>
                </a:solidFill>
              </a:defRPr>
            </a:lvl1pPr>
          </a:lstStyle>
          <a:p>
            <a:fld id="{86CB4B4D-7CA3-9044-876B-883B54F8677D}" type="slidenum">
              <a:rPr lang="en-IL" smtClean="0"/>
              <a:pPr/>
              <a:t>‹#›</a:t>
            </a:fld>
            <a:endParaRPr lang="en-IL" dirty="0"/>
          </a:p>
        </p:txBody>
      </p:sp>
    </p:spTree>
    <p:extLst>
      <p:ext uri="{BB962C8B-B14F-4D97-AF65-F5344CB8AC3E}">
        <p14:creationId xmlns:p14="http://schemas.microsoft.com/office/powerpoint/2010/main" val="39110082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7A0B0-5ABC-4112-8631-4ECBD36556CD}"/>
              </a:ext>
            </a:extLst>
          </p:cNvPr>
          <p:cNvSpPr>
            <a:spLocks noGrp="1"/>
          </p:cNvSpPr>
          <p:nvPr>
            <p:ph type="title"/>
          </p:nvPr>
        </p:nvSpPr>
        <p:spPr/>
        <p:txBody>
          <a:bodyPr/>
          <a:lstStyle/>
          <a:p>
            <a:r>
              <a:rPr lang="en-US"/>
              <a:t>Click to edit Master title style</a:t>
            </a:r>
            <a:endParaRPr lang="en-IL"/>
          </a:p>
        </p:txBody>
      </p:sp>
      <p:sp>
        <p:nvSpPr>
          <p:cNvPr id="4" name="Table Placeholder 3">
            <a:extLst>
              <a:ext uri="{FF2B5EF4-FFF2-40B4-BE49-F238E27FC236}">
                <a16:creationId xmlns:a16="http://schemas.microsoft.com/office/drawing/2014/main" id="{41B7F74B-D407-43FB-873A-D7D84A7D7482}"/>
              </a:ext>
            </a:extLst>
          </p:cNvPr>
          <p:cNvSpPr>
            <a:spLocks noGrp="1"/>
          </p:cNvSpPr>
          <p:nvPr>
            <p:ph type="tbl" sz="quarter" idx="10"/>
          </p:nvPr>
        </p:nvSpPr>
        <p:spPr>
          <a:xfrm>
            <a:off x="2146300" y="2029370"/>
            <a:ext cx="7899400" cy="4119563"/>
          </a:xfrm>
        </p:spPr>
        <p:txBody>
          <a:bodyPr/>
          <a:lstStyle>
            <a:lvl1pPr marL="0" indent="0">
              <a:buNone/>
              <a:defRPr/>
            </a:lvl1pPr>
          </a:lstStyle>
          <a:p>
            <a:endParaRPr lang="en-IL" dirty="0"/>
          </a:p>
        </p:txBody>
      </p:sp>
    </p:spTree>
    <p:extLst>
      <p:ext uri="{BB962C8B-B14F-4D97-AF65-F5344CB8AC3E}">
        <p14:creationId xmlns:p14="http://schemas.microsoft.com/office/powerpoint/2010/main" val="1407608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B9D61EF-7960-429E-8CA1-2C5691EAE3EB}"/>
              </a:ext>
            </a:extLst>
          </p:cNvPr>
          <p:cNvSpPr>
            <a:spLocks noGrp="1"/>
          </p:cNvSpPr>
          <p:nvPr>
            <p:ph type="body" sz="quarter" idx="10" hasCustomPrompt="1"/>
          </p:nvPr>
        </p:nvSpPr>
        <p:spPr>
          <a:xfrm>
            <a:off x="7343775" y="5305425"/>
            <a:ext cx="3914775" cy="1123950"/>
          </a:xfrm>
        </p:spPr>
        <p:txBody>
          <a:bodyPr>
            <a:normAutofit/>
          </a:bodyPr>
          <a:lstStyle>
            <a:lvl1pPr marL="0" indent="0" algn="l">
              <a:buNone/>
              <a:defRPr sz="4000" b="1"/>
            </a:lvl1pPr>
          </a:lstStyle>
          <a:p>
            <a:pPr lvl="0"/>
            <a:r>
              <a:rPr lang="he-IL" dirty="0"/>
              <a:t>תודה!</a:t>
            </a:r>
            <a:endParaRPr lang="en-IL" dirty="0"/>
          </a:p>
        </p:txBody>
      </p:sp>
    </p:spTree>
    <p:extLst>
      <p:ext uri="{BB962C8B-B14F-4D97-AF65-F5344CB8AC3E}">
        <p14:creationId xmlns:p14="http://schemas.microsoft.com/office/powerpoint/2010/main" val="1811247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AA93A-7513-4285-801B-0B01BE3392E9}"/>
              </a:ext>
            </a:extLst>
          </p:cNvPr>
          <p:cNvSpPr>
            <a:spLocks noGrp="1"/>
          </p:cNvSpPr>
          <p:nvPr>
            <p:ph type="title"/>
          </p:nvPr>
        </p:nvSpPr>
        <p:spPr>
          <a:xfrm>
            <a:off x="838200" y="18255"/>
            <a:ext cx="10515600" cy="1325563"/>
          </a:xfrm>
        </p:spPr>
        <p:txBody>
          <a:bodyPr/>
          <a:lstStyle/>
          <a:p>
            <a:r>
              <a:rPr lang="en-US" dirty="0"/>
              <a:t>Click to edit Master title style</a:t>
            </a:r>
            <a:endParaRPr lang="en-IL" dirty="0"/>
          </a:p>
        </p:txBody>
      </p:sp>
      <p:sp>
        <p:nvSpPr>
          <p:cNvPr id="6" name="Text Placeholder 5">
            <a:extLst>
              <a:ext uri="{FF2B5EF4-FFF2-40B4-BE49-F238E27FC236}">
                <a16:creationId xmlns:a16="http://schemas.microsoft.com/office/drawing/2014/main" id="{B0CF8A5A-D19E-46BC-AC40-4F92D3AA5B20}"/>
              </a:ext>
            </a:extLst>
          </p:cNvPr>
          <p:cNvSpPr>
            <a:spLocks noGrp="1"/>
          </p:cNvSpPr>
          <p:nvPr>
            <p:ph type="body" sz="quarter" idx="10"/>
          </p:nvPr>
        </p:nvSpPr>
        <p:spPr>
          <a:xfrm>
            <a:off x="922338" y="1672590"/>
            <a:ext cx="10431462" cy="43878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L" dirty="0"/>
          </a:p>
        </p:txBody>
      </p:sp>
      <p:sp>
        <p:nvSpPr>
          <p:cNvPr id="4" name="Slide Number">
            <a:extLst>
              <a:ext uri="{FF2B5EF4-FFF2-40B4-BE49-F238E27FC236}">
                <a16:creationId xmlns:a16="http://schemas.microsoft.com/office/drawing/2014/main" id="{BB492E49-63CB-470B-AB62-3DB7A45E2FA8}"/>
              </a:ext>
            </a:extLst>
          </p:cNvPr>
          <p:cNvSpPr txBox="1">
            <a:spLocks noGrp="1"/>
          </p:cNvSpPr>
          <p:nvPr>
            <p:ph type="sldNum" sz="quarter" idx="2"/>
          </p:nvPr>
        </p:nvSpPr>
        <p:spPr>
          <a:xfrm>
            <a:off x="11434273" y="6323889"/>
            <a:ext cx="427290" cy="273464"/>
          </a:xfrm>
          <a:prstGeom prst="rect">
            <a:avLst/>
          </a:prstGeom>
        </p:spPr>
        <p:txBody>
          <a:bodyPr/>
          <a:lstStyle>
            <a:lvl1pPr>
              <a:defRPr sz="1000" b="0">
                <a:solidFill>
                  <a:srgbClr val="4A6188"/>
                </a:solidFill>
              </a:defRPr>
            </a:lvl1pPr>
          </a:lstStyle>
          <a:p>
            <a:fld id="{86CB4B4D-7CA3-9044-876B-883B54F8677D}" type="slidenum">
              <a:rPr lang="en-IL" smtClean="0"/>
              <a:pPr/>
              <a:t>‹#›</a:t>
            </a:fld>
            <a:endParaRPr lang="en-IL" dirty="0"/>
          </a:p>
        </p:txBody>
      </p:sp>
      <p:pic>
        <p:nvPicPr>
          <p:cNvPr id="8" name="Picture 2" descr="צור קשר שירות לקוחות עיריית נתיבות טלפון » שירות בקליק">
            <a:extLst>
              <a:ext uri="{FF2B5EF4-FFF2-40B4-BE49-F238E27FC236}">
                <a16:creationId xmlns:a16="http://schemas.microsoft.com/office/drawing/2014/main" id="{FDA07B3E-DBA2-EBD3-3DCE-61F2A03BAC4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8636" y="5683270"/>
            <a:ext cx="1055265" cy="1055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596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91C59-B8F8-455A-B1AC-E8C5647C11A8}"/>
              </a:ext>
            </a:extLst>
          </p:cNvPr>
          <p:cNvSpPr>
            <a:spLocks noGrp="1"/>
          </p:cNvSpPr>
          <p:nvPr>
            <p:ph type="title"/>
          </p:nvPr>
        </p:nvSpPr>
        <p:spPr>
          <a:xfrm>
            <a:off x="838200" y="22225"/>
            <a:ext cx="10515600" cy="1325563"/>
          </a:xfrm>
        </p:spPr>
        <p:txBody>
          <a:bodyPr/>
          <a:lstStyle/>
          <a:p>
            <a:r>
              <a:rPr lang="en-US"/>
              <a:t>Click to edit Master title style</a:t>
            </a:r>
            <a:endParaRPr lang="en-IL"/>
          </a:p>
        </p:txBody>
      </p:sp>
      <p:sp>
        <p:nvSpPr>
          <p:cNvPr id="7" name="Text Placeholder 6">
            <a:extLst>
              <a:ext uri="{FF2B5EF4-FFF2-40B4-BE49-F238E27FC236}">
                <a16:creationId xmlns:a16="http://schemas.microsoft.com/office/drawing/2014/main" id="{961DEAD0-16AF-43B2-9521-8CA76EC99AC1}"/>
              </a:ext>
            </a:extLst>
          </p:cNvPr>
          <p:cNvSpPr>
            <a:spLocks noGrp="1"/>
          </p:cNvSpPr>
          <p:nvPr>
            <p:ph type="body" sz="quarter" idx="10"/>
          </p:nvPr>
        </p:nvSpPr>
        <p:spPr>
          <a:xfrm>
            <a:off x="838200" y="1645694"/>
            <a:ext cx="10515600" cy="4406900"/>
          </a:xfrm>
        </p:spPr>
        <p:txBody>
          <a:bodyPr/>
          <a:lstStyle>
            <a:lvl1pPr>
              <a:buClr>
                <a:srgbClr val="F89B60"/>
              </a:buClr>
              <a:defRPr/>
            </a:lvl1pPr>
            <a:lvl2pPr>
              <a:buClr>
                <a:srgbClr val="F89B60"/>
              </a:buClr>
              <a:defRPr/>
            </a:lvl2pPr>
            <a:lvl3pPr>
              <a:buClr>
                <a:srgbClr val="F89B60"/>
              </a:buClr>
              <a:defRPr/>
            </a:lvl3pPr>
            <a:lvl4pPr>
              <a:buClr>
                <a:srgbClr val="F89B60"/>
              </a:buClr>
              <a:defRPr/>
            </a:lvl4pPr>
            <a:lvl5pPr>
              <a:buClr>
                <a:srgbClr val="F89B6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L" dirty="0"/>
          </a:p>
        </p:txBody>
      </p:sp>
      <p:sp>
        <p:nvSpPr>
          <p:cNvPr id="4" name="Slide Number">
            <a:extLst>
              <a:ext uri="{FF2B5EF4-FFF2-40B4-BE49-F238E27FC236}">
                <a16:creationId xmlns:a16="http://schemas.microsoft.com/office/drawing/2014/main" id="{055377CB-1137-47B8-AC06-82CCBCCF8558}"/>
              </a:ext>
            </a:extLst>
          </p:cNvPr>
          <p:cNvSpPr txBox="1">
            <a:spLocks noGrp="1"/>
          </p:cNvSpPr>
          <p:nvPr>
            <p:ph type="sldNum" sz="quarter" idx="2"/>
          </p:nvPr>
        </p:nvSpPr>
        <p:spPr>
          <a:xfrm>
            <a:off x="11434273" y="6323889"/>
            <a:ext cx="427290" cy="273464"/>
          </a:xfrm>
          <a:prstGeom prst="rect">
            <a:avLst/>
          </a:prstGeom>
        </p:spPr>
        <p:txBody>
          <a:bodyPr/>
          <a:lstStyle>
            <a:lvl1pPr>
              <a:defRPr sz="1000" b="0">
                <a:solidFill>
                  <a:srgbClr val="4A6188"/>
                </a:solidFill>
              </a:defRPr>
            </a:lvl1pPr>
          </a:lstStyle>
          <a:p>
            <a:fld id="{86CB4B4D-7CA3-9044-876B-883B54F8677D}" type="slidenum">
              <a:rPr lang="en-IL" smtClean="0"/>
              <a:pPr/>
              <a:t>‹#›</a:t>
            </a:fld>
            <a:endParaRPr lang="en-IL" dirty="0"/>
          </a:p>
        </p:txBody>
      </p:sp>
    </p:spTree>
    <p:extLst>
      <p:ext uri="{BB962C8B-B14F-4D97-AF65-F5344CB8AC3E}">
        <p14:creationId xmlns:p14="http://schemas.microsoft.com/office/powerpoint/2010/main" val="1400613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11DC1-097F-47E4-882C-649AB4D5516B}"/>
              </a:ext>
            </a:extLst>
          </p:cNvPr>
          <p:cNvSpPr>
            <a:spLocks noGrp="1"/>
          </p:cNvSpPr>
          <p:nvPr>
            <p:ph type="title"/>
          </p:nvPr>
        </p:nvSpPr>
        <p:spPr>
          <a:xfrm>
            <a:off x="838200" y="22225"/>
            <a:ext cx="10515600" cy="1325563"/>
          </a:xfrm>
        </p:spPr>
        <p:txBody>
          <a:bodyPr/>
          <a:lstStyle/>
          <a:p>
            <a:r>
              <a:rPr lang="en-US"/>
              <a:t>Click to edit Master title style</a:t>
            </a:r>
            <a:endParaRPr lang="en-IL"/>
          </a:p>
        </p:txBody>
      </p:sp>
      <p:sp>
        <p:nvSpPr>
          <p:cNvPr id="6" name="Text Placeholder 5">
            <a:extLst>
              <a:ext uri="{FF2B5EF4-FFF2-40B4-BE49-F238E27FC236}">
                <a16:creationId xmlns:a16="http://schemas.microsoft.com/office/drawing/2014/main" id="{7985B4DD-9E2D-4806-8834-FBDF0DF08B69}"/>
              </a:ext>
            </a:extLst>
          </p:cNvPr>
          <p:cNvSpPr>
            <a:spLocks noGrp="1"/>
          </p:cNvSpPr>
          <p:nvPr>
            <p:ph type="body" sz="quarter" idx="10"/>
          </p:nvPr>
        </p:nvSpPr>
        <p:spPr>
          <a:xfrm>
            <a:off x="838200" y="1593442"/>
            <a:ext cx="10515600" cy="4441825"/>
          </a:xfrm>
        </p:spPr>
        <p:txBody>
          <a:bodyPr/>
          <a:lstStyle>
            <a:lvl1pPr>
              <a:buClr>
                <a:srgbClr val="BF68AA"/>
              </a:buClr>
              <a:defRPr/>
            </a:lvl1pPr>
            <a:lvl2pPr>
              <a:buClr>
                <a:srgbClr val="BF68AA"/>
              </a:buClr>
              <a:defRPr/>
            </a:lvl2pPr>
            <a:lvl3pPr>
              <a:buClr>
                <a:srgbClr val="BF68AA"/>
              </a:buClr>
              <a:defRPr/>
            </a:lvl3pPr>
            <a:lvl4pPr>
              <a:buClr>
                <a:srgbClr val="BF68AA"/>
              </a:buClr>
              <a:defRPr/>
            </a:lvl4pPr>
            <a:lvl5pPr>
              <a:buClr>
                <a:srgbClr val="BF68AA"/>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L" dirty="0"/>
          </a:p>
        </p:txBody>
      </p:sp>
      <p:sp>
        <p:nvSpPr>
          <p:cNvPr id="4" name="Slide Number">
            <a:extLst>
              <a:ext uri="{FF2B5EF4-FFF2-40B4-BE49-F238E27FC236}">
                <a16:creationId xmlns:a16="http://schemas.microsoft.com/office/drawing/2014/main" id="{89448DDC-4320-4F52-9F10-D93828609914}"/>
              </a:ext>
            </a:extLst>
          </p:cNvPr>
          <p:cNvSpPr txBox="1">
            <a:spLocks noGrp="1"/>
          </p:cNvSpPr>
          <p:nvPr>
            <p:ph type="sldNum" sz="quarter" idx="2"/>
          </p:nvPr>
        </p:nvSpPr>
        <p:spPr>
          <a:xfrm>
            <a:off x="11434273" y="6323889"/>
            <a:ext cx="427290" cy="273464"/>
          </a:xfrm>
          <a:prstGeom prst="rect">
            <a:avLst/>
          </a:prstGeom>
        </p:spPr>
        <p:txBody>
          <a:bodyPr/>
          <a:lstStyle>
            <a:lvl1pPr>
              <a:defRPr sz="1000" b="0">
                <a:solidFill>
                  <a:srgbClr val="4A6188"/>
                </a:solidFill>
              </a:defRPr>
            </a:lvl1pPr>
          </a:lstStyle>
          <a:p>
            <a:fld id="{86CB4B4D-7CA3-9044-876B-883B54F8677D}" type="slidenum">
              <a:rPr lang="en-IL" smtClean="0"/>
              <a:pPr/>
              <a:t>‹#›</a:t>
            </a:fld>
            <a:endParaRPr lang="en-IL" dirty="0"/>
          </a:p>
        </p:txBody>
      </p:sp>
    </p:spTree>
    <p:extLst>
      <p:ext uri="{BB962C8B-B14F-4D97-AF65-F5344CB8AC3E}">
        <p14:creationId xmlns:p14="http://schemas.microsoft.com/office/powerpoint/2010/main" val="455882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1520D-2934-4798-8EE4-EA7891AE9818}"/>
              </a:ext>
            </a:extLst>
          </p:cNvPr>
          <p:cNvSpPr>
            <a:spLocks noGrp="1"/>
          </p:cNvSpPr>
          <p:nvPr>
            <p:ph type="title"/>
          </p:nvPr>
        </p:nvSpPr>
        <p:spPr>
          <a:xfrm>
            <a:off x="838200" y="31750"/>
            <a:ext cx="10515600" cy="1325563"/>
          </a:xfrm>
        </p:spPr>
        <p:txBody>
          <a:bodyPr/>
          <a:lstStyle/>
          <a:p>
            <a:r>
              <a:rPr lang="en-US"/>
              <a:t>Click to edit Master title style</a:t>
            </a:r>
            <a:endParaRPr lang="en-IL"/>
          </a:p>
        </p:txBody>
      </p:sp>
      <p:sp>
        <p:nvSpPr>
          <p:cNvPr id="5" name="Text Placeholder 4">
            <a:extLst>
              <a:ext uri="{FF2B5EF4-FFF2-40B4-BE49-F238E27FC236}">
                <a16:creationId xmlns:a16="http://schemas.microsoft.com/office/drawing/2014/main" id="{CED87200-32FD-435E-A3AF-B2EA64F60F0F}"/>
              </a:ext>
            </a:extLst>
          </p:cNvPr>
          <p:cNvSpPr>
            <a:spLocks noGrp="1"/>
          </p:cNvSpPr>
          <p:nvPr>
            <p:ph type="body" sz="quarter" idx="10"/>
          </p:nvPr>
        </p:nvSpPr>
        <p:spPr>
          <a:xfrm>
            <a:off x="838200" y="1619431"/>
            <a:ext cx="10421938" cy="4381500"/>
          </a:xfrm>
        </p:spPr>
        <p:txBody>
          <a:bodyPr/>
          <a:lstStyle>
            <a:lvl1pPr>
              <a:buClr>
                <a:srgbClr val="4EC8EB"/>
              </a:buClr>
              <a:defRPr/>
            </a:lvl1pPr>
            <a:lvl2pPr>
              <a:buClr>
                <a:srgbClr val="4EC8EB"/>
              </a:buClr>
              <a:defRPr/>
            </a:lvl2pPr>
            <a:lvl3pPr>
              <a:buClr>
                <a:srgbClr val="4EC8EB"/>
              </a:buClr>
              <a:defRPr/>
            </a:lvl3pPr>
            <a:lvl4pPr>
              <a:buClr>
                <a:srgbClr val="4EC8EB"/>
              </a:buClr>
              <a:defRPr/>
            </a:lvl4pPr>
            <a:lvl5pPr>
              <a:buClr>
                <a:srgbClr val="4EC8EB"/>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L" dirty="0"/>
          </a:p>
        </p:txBody>
      </p:sp>
      <p:sp>
        <p:nvSpPr>
          <p:cNvPr id="4" name="Slide Number">
            <a:extLst>
              <a:ext uri="{FF2B5EF4-FFF2-40B4-BE49-F238E27FC236}">
                <a16:creationId xmlns:a16="http://schemas.microsoft.com/office/drawing/2014/main" id="{E72ED854-7382-47FA-9C75-491D40528594}"/>
              </a:ext>
            </a:extLst>
          </p:cNvPr>
          <p:cNvSpPr txBox="1">
            <a:spLocks noGrp="1"/>
          </p:cNvSpPr>
          <p:nvPr>
            <p:ph type="sldNum" sz="quarter" idx="2"/>
          </p:nvPr>
        </p:nvSpPr>
        <p:spPr>
          <a:xfrm>
            <a:off x="11434273" y="6323889"/>
            <a:ext cx="427290" cy="273464"/>
          </a:xfrm>
          <a:prstGeom prst="rect">
            <a:avLst/>
          </a:prstGeom>
        </p:spPr>
        <p:txBody>
          <a:bodyPr/>
          <a:lstStyle>
            <a:lvl1pPr>
              <a:defRPr sz="1000" b="0">
                <a:solidFill>
                  <a:srgbClr val="4A6188"/>
                </a:solidFill>
              </a:defRPr>
            </a:lvl1pPr>
          </a:lstStyle>
          <a:p>
            <a:fld id="{86CB4B4D-7CA3-9044-876B-883B54F8677D}" type="slidenum">
              <a:rPr lang="en-IL" smtClean="0"/>
              <a:pPr/>
              <a:t>‹#›</a:t>
            </a:fld>
            <a:endParaRPr lang="en-IL" dirty="0"/>
          </a:p>
        </p:txBody>
      </p:sp>
    </p:spTree>
    <p:extLst>
      <p:ext uri="{BB962C8B-B14F-4D97-AF65-F5344CB8AC3E}">
        <p14:creationId xmlns:p14="http://schemas.microsoft.com/office/powerpoint/2010/main" val="2508789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12F2D-C674-4D17-AF4D-DD0C3B357D38}"/>
              </a:ext>
            </a:extLst>
          </p:cNvPr>
          <p:cNvSpPr>
            <a:spLocks noGrp="1"/>
          </p:cNvSpPr>
          <p:nvPr>
            <p:ph type="title"/>
          </p:nvPr>
        </p:nvSpPr>
        <p:spPr>
          <a:xfrm>
            <a:off x="838200" y="31750"/>
            <a:ext cx="10515600" cy="1325563"/>
          </a:xfrm>
        </p:spPr>
        <p:txBody>
          <a:bodyPr/>
          <a:lstStyle/>
          <a:p>
            <a:r>
              <a:rPr lang="en-US"/>
              <a:t>Click to edit Master title style</a:t>
            </a:r>
            <a:endParaRPr lang="en-IL"/>
          </a:p>
        </p:txBody>
      </p:sp>
      <p:sp>
        <p:nvSpPr>
          <p:cNvPr id="5" name="Text Placeholder 4">
            <a:extLst>
              <a:ext uri="{FF2B5EF4-FFF2-40B4-BE49-F238E27FC236}">
                <a16:creationId xmlns:a16="http://schemas.microsoft.com/office/drawing/2014/main" id="{6E00CEAC-73E6-42A7-94DB-BC00DC0CB56F}"/>
              </a:ext>
            </a:extLst>
          </p:cNvPr>
          <p:cNvSpPr>
            <a:spLocks noGrp="1"/>
          </p:cNvSpPr>
          <p:nvPr>
            <p:ph type="body" sz="quarter" idx="10"/>
          </p:nvPr>
        </p:nvSpPr>
        <p:spPr>
          <a:xfrm>
            <a:off x="838200" y="1636986"/>
            <a:ext cx="10515600" cy="4406900"/>
          </a:xfrm>
        </p:spPr>
        <p:txBody>
          <a:bodyPr/>
          <a:lstStyle>
            <a:lvl1pPr>
              <a:buClr>
                <a:srgbClr val="FFD65F"/>
              </a:buClr>
              <a:defRPr/>
            </a:lvl1pPr>
            <a:lvl2pPr>
              <a:buClr>
                <a:srgbClr val="FFD65F"/>
              </a:buClr>
              <a:defRPr/>
            </a:lvl2pPr>
            <a:lvl3pPr>
              <a:buClr>
                <a:srgbClr val="FFD65F"/>
              </a:buClr>
              <a:defRPr/>
            </a:lvl3pPr>
            <a:lvl4pPr>
              <a:buClr>
                <a:srgbClr val="FFD65F"/>
              </a:buClr>
              <a:defRPr/>
            </a:lvl4pPr>
            <a:lvl5pPr>
              <a:buClr>
                <a:srgbClr val="FFD65F"/>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L" dirty="0"/>
          </a:p>
        </p:txBody>
      </p:sp>
      <p:sp>
        <p:nvSpPr>
          <p:cNvPr id="4" name="Slide Number">
            <a:extLst>
              <a:ext uri="{FF2B5EF4-FFF2-40B4-BE49-F238E27FC236}">
                <a16:creationId xmlns:a16="http://schemas.microsoft.com/office/drawing/2014/main" id="{1EA1A65B-CD1D-4E04-B72D-80DAE284213F}"/>
              </a:ext>
            </a:extLst>
          </p:cNvPr>
          <p:cNvSpPr txBox="1">
            <a:spLocks noGrp="1"/>
          </p:cNvSpPr>
          <p:nvPr>
            <p:ph type="sldNum" sz="quarter" idx="2"/>
          </p:nvPr>
        </p:nvSpPr>
        <p:spPr>
          <a:xfrm>
            <a:off x="11434273" y="6323889"/>
            <a:ext cx="427290" cy="273464"/>
          </a:xfrm>
          <a:prstGeom prst="rect">
            <a:avLst/>
          </a:prstGeom>
        </p:spPr>
        <p:txBody>
          <a:bodyPr/>
          <a:lstStyle>
            <a:lvl1pPr>
              <a:defRPr sz="1000" b="0">
                <a:solidFill>
                  <a:srgbClr val="4A6188"/>
                </a:solidFill>
              </a:defRPr>
            </a:lvl1pPr>
          </a:lstStyle>
          <a:p>
            <a:fld id="{86CB4B4D-7CA3-9044-876B-883B54F8677D}" type="slidenum">
              <a:rPr lang="en-IL" smtClean="0"/>
              <a:pPr/>
              <a:t>‹#›</a:t>
            </a:fld>
            <a:endParaRPr lang="en-IL" dirty="0"/>
          </a:p>
        </p:txBody>
      </p:sp>
    </p:spTree>
    <p:extLst>
      <p:ext uri="{BB962C8B-B14F-4D97-AF65-F5344CB8AC3E}">
        <p14:creationId xmlns:p14="http://schemas.microsoft.com/office/powerpoint/2010/main" val="294364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A417C-16E8-4161-9979-0C404080A38E}"/>
              </a:ext>
            </a:extLst>
          </p:cNvPr>
          <p:cNvSpPr>
            <a:spLocks noGrp="1"/>
          </p:cNvSpPr>
          <p:nvPr>
            <p:ph type="title"/>
          </p:nvPr>
        </p:nvSpPr>
        <p:spPr>
          <a:xfrm>
            <a:off x="838200" y="22225"/>
            <a:ext cx="10515600" cy="1325563"/>
          </a:xfrm>
        </p:spPr>
        <p:txBody>
          <a:bodyPr/>
          <a:lstStyle/>
          <a:p>
            <a:r>
              <a:rPr lang="en-US"/>
              <a:t>Click to edit Master title style</a:t>
            </a:r>
            <a:endParaRPr lang="en-IL"/>
          </a:p>
        </p:txBody>
      </p:sp>
      <p:sp>
        <p:nvSpPr>
          <p:cNvPr id="3" name="Content Placeholder 2">
            <a:extLst>
              <a:ext uri="{FF2B5EF4-FFF2-40B4-BE49-F238E27FC236}">
                <a16:creationId xmlns:a16="http://schemas.microsoft.com/office/drawing/2014/main" id="{D4F3407F-30CE-4E45-BD50-F7C3C66AE719}"/>
              </a:ext>
            </a:extLst>
          </p:cNvPr>
          <p:cNvSpPr>
            <a:spLocks noGrp="1"/>
          </p:cNvSpPr>
          <p:nvPr>
            <p:ph idx="1"/>
          </p:nvPr>
        </p:nvSpPr>
        <p:spPr/>
        <p:txBody>
          <a:bodyPr/>
          <a:lstStyle>
            <a:lvl1pPr>
              <a:buClr>
                <a:srgbClr val="54C4C7"/>
              </a:buClr>
              <a:defRPr/>
            </a:lvl1pPr>
            <a:lvl2pPr>
              <a:buClr>
                <a:srgbClr val="54C4C7"/>
              </a:buClr>
              <a:defRPr/>
            </a:lvl2pPr>
            <a:lvl3pPr>
              <a:buClr>
                <a:srgbClr val="54C4C7"/>
              </a:buClr>
              <a:defRPr/>
            </a:lvl3pPr>
            <a:lvl4pPr>
              <a:buClr>
                <a:srgbClr val="54C4C7"/>
              </a:buClr>
              <a:defRPr/>
            </a:lvl4pPr>
            <a:lvl5pPr>
              <a:buClr>
                <a:srgbClr val="54C4C7"/>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L" dirty="0"/>
          </a:p>
        </p:txBody>
      </p:sp>
      <p:sp>
        <p:nvSpPr>
          <p:cNvPr id="4" name="Slide Number">
            <a:extLst>
              <a:ext uri="{FF2B5EF4-FFF2-40B4-BE49-F238E27FC236}">
                <a16:creationId xmlns:a16="http://schemas.microsoft.com/office/drawing/2014/main" id="{1353FF89-2126-415D-8D4B-334345F62860}"/>
              </a:ext>
            </a:extLst>
          </p:cNvPr>
          <p:cNvSpPr txBox="1">
            <a:spLocks noGrp="1"/>
          </p:cNvSpPr>
          <p:nvPr>
            <p:ph type="sldNum" sz="quarter" idx="2"/>
          </p:nvPr>
        </p:nvSpPr>
        <p:spPr>
          <a:xfrm>
            <a:off x="11434273" y="6323889"/>
            <a:ext cx="427290" cy="273464"/>
          </a:xfrm>
          <a:prstGeom prst="rect">
            <a:avLst/>
          </a:prstGeom>
        </p:spPr>
        <p:txBody>
          <a:bodyPr/>
          <a:lstStyle>
            <a:lvl1pPr>
              <a:defRPr sz="1000" b="0">
                <a:solidFill>
                  <a:srgbClr val="4A6188"/>
                </a:solidFill>
              </a:defRPr>
            </a:lvl1pPr>
          </a:lstStyle>
          <a:p>
            <a:fld id="{86CB4B4D-7CA3-9044-876B-883B54F8677D}" type="slidenum">
              <a:rPr lang="en-IL" smtClean="0"/>
              <a:pPr/>
              <a:t>‹#›</a:t>
            </a:fld>
            <a:endParaRPr lang="en-IL" dirty="0"/>
          </a:p>
        </p:txBody>
      </p:sp>
    </p:spTree>
    <p:extLst>
      <p:ext uri="{BB962C8B-B14F-4D97-AF65-F5344CB8AC3E}">
        <p14:creationId xmlns:p14="http://schemas.microsoft.com/office/powerpoint/2010/main" val="2705970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F61CB9-E818-4FD4-A71A-47DD5B5DCB55}"/>
              </a:ext>
            </a:extLst>
          </p:cNvPr>
          <p:cNvSpPr>
            <a:spLocks noGrp="1"/>
          </p:cNvSpPr>
          <p:nvPr>
            <p:ph type="title" hasCustomPrompt="1"/>
          </p:nvPr>
        </p:nvSpPr>
        <p:spPr>
          <a:xfrm>
            <a:off x="5773782" y="2376805"/>
            <a:ext cx="5240383" cy="1325563"/>
          </a:xfrm>
        </p:spPr>
        <p:txBody>
          <a:bodyPr/>
          <a:lstStyle>
            <a:lvl1pPr algn="l">
              <a:defRPr b="1">
                <a:solidFill>
                  <a:srgbClr val="D7D7E0"/>
                </a:solidFill>
              </a:defRPr>
            </a:lvl1pPr>
          </a:lstStyle>
          <a:p>
            <a:r>
              <a:rPr lang="he-IL" dirty="0"/>
              <a:t>תפיסה ניהולית</a:t>
            </a:r>
            <a:endParaRPr lang="en-IL" dirty="0"/>
          </a:p>
        </p:txBody>
      </p:sp>
      <p:sp>
        <p:nvSpPr>
          <p:cNvPr id="3" name="Slide Number">
            <a:extLst>
              <a:ext uri="{FF2B5EF4-FFF2-40B4-BE49-F238E27FC236}">
                <a16:creationId xmlns:a16="http://schemas.microsoft.com/office/drawing/2014/main" id="{394F150E-D040-4639-B87A-BD878F73B70C}"/>
              </a:ext>
            </a:extLst>
          </p:cNvPr>
          <p:cNvSpPr txBox="1">
            <a:spLocks noGrp="1"/>
          </p:cNvSpPr>
          <p:nvPr>
            <p:ph type="sldNum" sz="quarter" idx="2"/>
          </p:nvPr>
        </p:nvSpPr>
        <p:spPr>
          <a:xfrm>
            <a:off x="11434273" y="6323889"/>
            <a:ext cx="427290" cy="273464"/>
          </a:xfrm>
          <a:prstGeom prst="rect">
            <a:avLst/>
          </a:prstGeom>
        </p:spPr>
        <p:txBody>
          <a:bodyPr/>
          <a:lstStyle>
            <a:lvl1pPr>
              <a:defRPr sz="1000" b="0">
                <a:solidFill>
                  <a:srgbClr val="4A6188"/>
                </a:solidFill>
              </a:defRPr>
            </a:lvl1pPr>
          </a:lstStyle>
          <a:p>
            <a:fld id="{86CB4B4D-7CA3-9044-876B-883B54F8677D}" type="slidenum">
              <a:rPr lang="en-IL" smtClean="0"/>
              <a:pPr/>
              <a:t>‹#›</a:t>
            </a:fld>
            <a:endParaRPr lang="en-IL" dirty="0"/>
          </a:p>
        </p:txBody>
      </p:sp>
    </p:spTree>
    <p:extLst>
      <p:ext uri="{BB962C8B-B14F-4D97-AF65-F5344CB8AC3E}">
        <p14:creationId xmlns:p14="http://schemas.microsoft.com/office/powerpoint/2010/main" val="3766705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B568C942-D197-4828-A6DF-9DA92488F066}"/>
              </a:ext>
            </a:extLst>
          </p:cNvPr>
          <p:cNvSpPr>
            <a:spLocks noGrp="1"/>
          </p:cNvSpPr>
          <p:nvPr>
            <p:ph type="title" hasCustomPrompt="1"/>
          </p:nvPr>
        </p:nvSpPr>
        <p:spPr>
          <a:xfrm>
            <a:off x="5773782" y="2376805"/>
            <a:ext cx="5240383" cy="1325563"/>
          </a:xfrm>
        </p:spPr>
        <p:txBody>
          <a:bodyPr/>
          <a:lstStyle>
            <a:lvl1pPr algn="l">
              <a:defRPr b="1">
                <a:solidFill>
                  <a:srgbClr val="F89B60"/>
                </a:solidFill>
              </a:defRPr>
            </a:lvl1pPr>
          </a:lstStyle>
          <a:p>
            <a:r>
              <a:rPr lang="he-IL" dirty="0"/>
              <a:t>תפיסה ניהולית</a:t>
            </a:r>
            <a:endParaRPr lang="en-IL" dirty="0"/>
          </a:p>
        </p:txBody>
      </p:sp>
      <p:sp>
        <p:nvSpPr>
          <p:cNvPr id="3" name="Slide Number">
            <a:extLst>
              <a:ext uri="{FF2B5EF4-FFF2-40B4-BE49-F238E27FC236}">
                <a16:creationId xmlns:a16="http://schemas.microsoft.com/office/drawing/2014/main" id="{647B83D8-2E07-4D70-80DB-F6CCE4CC09A8}"/>
              </a:ext>
            </a:extLst>
          </p:cNvPr>
          <p:cNvSpPr txBox="1">
            <a:spLocks noGrp="1"/>
          </p:cNvSpPr>
          <p:nvPr>
            <p:ph type="sldNum" sz="quarter" idx="2"/>
          </p:nvPr>
        </p:nvSpPr>
        <p:spPr>
          <a:xfrm>
            <a:off x="11434273" y="6323889"/>
            <a:ext cx="427290" cy="273464"/>
          </a:xfrm>
          <a:prstGeom prst="rect">
            <a:avLst/>
          </a:prstGeom>
        </p:spPr>
        <p:txBody>
          <a:bodyPr/>
          <a:lstStyle>
            <a:lvl1pPr>
              <a:defRPr sz="1000" b="0">
                <a:solidFill>
                  <a:srgbClr val="4A6188"/>
                </a:solidFill>
              </a:defRPr>
            </a:lvl1pPr>
          </a:lstStyle>
          <a:p>
            <a:fld id="{86CB4B4D-7CA3-9044-876B-883B54F8677D}" type="slidenum">
              <a:rPr lang="en-IL" smtClean="0"/>
              <a:pPr/>
              <a:t>‹#›</a:t>
            </a:fld>
            <a:endParaRPr lang="en-IL" dirty="0"/>
          </a:p>
        </p:txBody>
      </p:sp>
    </p:spTree>
    <p:extLst>
      <p:ext uri="{BB962C8B-B14F-4D97-AF65-F5344CB8AC3E}">
        <p14:creationId xmlns:p14="http://schemas.microsoft.com/office/powerpoint/2010/main" val="1046461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676010-CED7-4BB5-BF34-B19C1299EE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IL" dirty="0"/>
          </a:p>
        </p:txBody>
      </p:sp>
      <p:sp>
        <p:nvSpPr>
          <p:cNvPr id="3" name="Text Placeholder 2">
            <a:extLst>
              <a:ext uri="{FF2B5EF4-FFF2-40B4-BE49-F238E27FC236}">
                <a16:creationId xmlns:a16="http://schemas.microsoft.com/office/drawing/2014/main" id="{77124775-00AA-4967-8D45-81034B8F4B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L" dirty="0"/>
          </a:p>
        </p:txBody>
      </p:sp>
    </p:spTree>
    <p:extLst>
      <p:ext uri="{BB962C8B-B14F-4D97-AF65-F5344CB8AC3E}">
        <p14:creationId xmlns:p14="http://schemas.microsoft.com/office/powerpoint/2010/main" val="793180380"/>
      </p:ext>
    </p:extLst>
  </p:cSld>
  <p:clrMap bg1="lt1" tx1="dk1" bg2="lt2" tx2="dk2" accent1="accent1" accent2="accent2" accent3="accent3" accent4="accent4" accent5="accent5" accent6="accent6" hlink="hlink" folHlink="folHlink"/>
  <p:sldLayoutIdLst>
    <p:sldLayoutId id="2147483667" r:id="rId1"/>
    <p:sldLayoutId id="2147483661" r:id="rId2"/>
    <p:sldLayoutId id="2147483662" r:id="rId3"/>
    <p:sldLayoutId id="2147483663" r:id="rId4"/>
    <p:sldLayoutId id="2147483664" r:id="rId5"/>
    <p:sldLayoutId id="2147483665" r:id="rId6"/>
    <p:sldLayoutId id="2147483650" r:id="rId7"/>
    <p:sldLayoutId id="2147483656" r:id="rId8"/>
    <p:sldLayoutId id="2147483657" r:id="rId9"/>
    <p:sldLayoutId id="2147483658" r:id="rId10"/>
    <p:sldLayoutId id="2147483659" r:id="rId11"/>
    <p:sldLayoutId id="2147483660" r:id="rId12"/>
    <p:sldLayoutId id="2147483668" r:id="rId13"/>
    <p:sldLayoutId id="2147483666" r:id="rId14"/>
  </p:sldLayoutIdLst>
  <p:hf sldNum="0" hdr="0" dt="0"/>
  <p:txStyles>
    <p:titleStyle>
      <a:lvl1pPr algn="r" defTabSz="914400" rtl="1" eaLnBrk="1" latinLnBrk="0" hangingPunct="1">
        <a:lnSpc>
          <a:spcPct val="90000"/>
        </a:lnSpc>
        <a:spcBef>
          <a:spcPct val="0"/>
        </a:spcBef>
        <a:buNone/>
        <a:defRPr sz="4400" kern="1200">
          <a:solidFill>
            <a:srgbClr val="4A6188"/>
          </a:solidFill>
          <a:latin typeface="Arial" panose="020B0604020202020204" pitchFamily="34" charset="0"/>
          <a:ea typeface="+mj-ea"/>
          <a:cs typeface="Arial" panose="020B0604020202020204" pitchFamily="34" charset="0"/>
        </a:defRPr>
      </a:lvl1pPr>
    </p:titleStyle>
    <p:bodyStyle>
      <a:lvl1pPr marL="228600" indent="-228600" algn="r" defTabSz="914400" rtl="1" eaLnBrk="1" latinLnBrk="0" hangingPunct="1">
        <a:lnSpc>
          <a:spcPct val="90000"/>
        </a:lnSpc>
        <a:spcBef>
          <a:spcPts val="1000"/>
        </a:spcBef>
        <a:buFont typeface="Wingdings" panose="05000000000000000000" pitchFamily="2" charset="2"/>
        <a:buChar char="§"/>
        <a:defRPr sz="3200" kern="1200">
          <a:solidFill>
            <a:srgbClr val="4A6188"/>
          </a:solidFill>
          <a:latin typeface="Arial" panose="020B0604020202020204" pitchFamily="34" charset="0"/>
          <a:ea typeface="+mn-ea"/>
          <a:cs typeface="Arial" panose="020B0604020202020204" pitchFamily="34" charset="0"/>
        </a:defRPr>
      </a:lvl1pPr>
      <a:lvl2pPr marL="685800" indent="-228600" algn="r" defTabSz="914400" rtl="1" eaLnBrk="1" latinLnBrk="0" hangingPunct="1">
        <a:lnSpc>
          <a:spcPct val="90000"/>
        </a:lnSpc>
        <a:spcBef>
          <a:spcPts val="500"/>
        </a:spcBef>
        <a:buFont typeface="Wingdings" panose="05000000000000000000" pitchFamily="2" charset="2"/>
        <a:buChar char="§"/>
        <a:defRPr sz="2800" kern="1200">
          <a:solidFill>
            <a:srgbClr val="4A6188"/>
          </a:solidFill>
          <a:latin typeface="Arial" panose="020B0604020202020204" pitchFamily="34" charset="0"/>
          <a:ea typeface="+mn-ea"/>
          <a:cs typeface="Arial" panose="020B0604020202020204" pitchFamily="34" charset="0"/>
        </a:defRPr>
      </a:lvl2pPr>
      <a:lvl3pPr marL="1143000" indent="-228600" algn="r" defTabSz="914400" rtl="1" eaLnBrk="1" latinLnBrk="0" hangingPunct="1">
        <a:lnSpc>
          <a:spcPct val="90000"/>
        </a:lnSpc>
        <a:spcBef>
          <a:spcPts val="500"/>
        </a:spcBef>
        <a:buFont typeface="Wingdings" panose="05000000000000000000" pitchFamily="2" charset="2"/>
        <a:buChar char="§"/>
        <a:defRPr sz="2400" kern="1200">
          <a:solidFill>
            <a:srgbClr val="4A6188"/>
          </a:solidFill>
          <a:latin typeface="Arial" panose="020B0604020202020204" pitchFamily="34" charset="0"/>
          <a:ea typeface="+mn-ea"/>
          <a:cs typeface="Arial" panose="020B0604020202020204" pitchFamily="34" charset="0"/>
        </a:defRPr>
      </a:lvl3pPr>
      <a:lvl4pPr marL="1600200" indent="-228600" algn="r" defTabSz="914400" rtl="1" eaLnBrk="1" latinLnBrk="0" hangingPunct="1">
        <a:lnSpc>
          <a:spcPct val="90000"/>
        </a:lnSpc>
        <a:spcBef>
          <a:spcPts val="500"/>
        </a:spcBef>
        <a:buFont typeface="Wingdings" panose="05000000000000000000" pitchFamily="2" charset="2"/>
        <a:buChar char="§"/>
        <a:defRPr sz="2000" kern="1200">
          <a:solidFill>
            <a:srgbClr val="4A6188"/>
          </a:solidFill>
          <a:latin typeface="Arial" panose="020B0604020202020204" pitchFamily="34" charset="0"/>
          <a:ea typeface="+mn-ea"/>
          <a:cs typeface="Arial" panose="020B0604020202020204" pitchFamily="34" charset="0"/>
        </a:defRPr>
      </a:lvl4pPr>
      <a:lvl5pPr marL="2057400" indent="-228600" algn="r" defTabSz="914400" rtl="1" eaLnBrk="1" latinLnBrk="0" hangingPunct="1">
        <a:lnSpc>
          <a:spcPct val="90000"/>
        </a:lnSpc>
        <a:spcBef>
          <a:spcPts val="500"/>
        </a:spcBef>
        <a:buFont typeface="Wingdings" panose="05000000000000000000" pitchFamily="2" charset="2"/>
        <a:buChar char="§"/>
        <a:defRPr sz="2000" kern="1200">
          <a:solidFill>
            <a:srgbClr val="4A61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mailto:yana@netivot.muni.i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A15A09F-8B54-4EB3-99E2-5E18F129CF7A}"/>
              </a:ext>
            </a:extLst>
          </p:cNvPr>
          <p:cNvSpPr>
            <a:spLocks noGrp="1"/>
          </p:cNvSpPr>
          <p:nvPr>
            <p:ph type="body" sz="quarter" idx="10"/>
          </p:nvPr>
        </p:nvSpPr>
        <p:spPr>
          <a:xfrm>
            <a:off x="262158" y="1560086"/>
            <a:ext cx="8623883" cy="612663"/>
          </a:xfrm>
        </p:spPr>
        <p:txBody>
          <a:bodyPr/>
          <a:lstStyle/>
          <a:p>
            <a:r>
              <a:rPr lang="he-IL" dirty="0"/>
              <a:t>פרוטוקול סיור קבלנים</a:t>
            </a:r>
          </a:p>
          <a:p>
            <a:r>
              <a:rPr lang="he-IL" dirty="0"/>
              <a:t> </a:t>
            </a:r>
          </a:p>
          <a:p>
            <a:endParaRPr lang="en-IL" dirty="0"/>
          </a:p>
        </p:txBody>
      </p:sp>
      <p:sp>
        <p:nvSpPr>
          <p:cNvPr id="4" name="Text Placeholder 6">
            <a:extLst>
              <a:ext uri="{FF2B5EF4-FFF2-40B4-BE49-F238E27FC236}">
                <a16:creationId xmlns:a16="http://schemas.microsoft.com/office/drawing/2014/main" id="{7F95916A-B6E7-2FDC-DFF5-5F92B7C13801}"/>
              </a:ext>
            </a:extLst>
          </p:cNvPr>
          <p:cNvSpPr txBox="1">
            <a:spLocks/>
          </p:cNvSpPr>
          <p:nvPr/>
        </p:nvSpPr>
        <p:spPr>
          <a:xfrm>
            <a:off x="262158" y="3038559"/>
            <a:ext cx="8623883" cy="1727563"/>
          </a:xfrm>
          <a:prstGeom prst="rect">
            <a:avLst/>
          </a:prstGeom>
        </p:spPr>
        <p:txBody>
          <a:bodyPr vert="horz" lIns="91440" tIns="45720" rIns="91440" bIns="45720" rtlCol="0">
            <a:normAutofit/>
          </a:bodyPr>
          <a:lstStyle>
            <a:lvl1pPr marL="0" indent="0" algn="ctr" defTabSz="914400" rtl="1" eaLnBrk="1" latinLnBrk="0" hangingPunct="1">
              <a:lnSpc>
                <a:spcPct val="90000"/>
              </a:lnSpc>
              <a:spcBef>
                <a:spcPts val="1000"/>
              </a:spcBef>
              <a:buFont typeface="Wingdings" panose="05000000000000000000" pitchFamily="2" charset="2"/>
              <a:buNone/>
              <a:defRPr sz="3200" kern="1200">
                <a:solidFill>
                  <a:srgbClr val="4A6188"/>
                </a:solidFill>
                <a:latin typeface="Arial" panose="020B0604020202020204" pitchFamily="34" charset="0"/>
                <a:ea typeface="+mn-ea"/>
                <a:cs typeface="Arial" panose="020B0604020202020204" pitchFamily="34" charset="0"/>
              </a:defRPr>
            </a:lvl1pPr>
            <a:lvl2pPr marL="685800" indent="-228600" algn="r" defTabSz="914400" rtl="1" eaLnBrk="1" latinLnBrk="0" hangingPunct="1">
              <a:lnSpc>
                <a:spcPct val="90000"/>
              </a:lnSpc>
              <a:spcBef>
                <a:spcPts val="500"/>
              </a:spcBef>
              <a:buFont typeface="Wingdings" panose="05000000000000000000" pitchFamily="2" charset="2"/>
              <a:buChar char="§"/>
              <a:defRPr sz="2800" kern="1200">
                <a:solidFill>
                  <a:srgbClr val="4A6188"/>
                </a:solidFill>
                <a:latin typeface="Arial" panose="020B0604020202020204" pitchFamily="34" charset="0"/>
                <a:ea typeface="+mn-ea"/>
                <a:cs typeface="Arial" panose="020B0604020202020204" pitchFamily="34" charset="0"/>
              </a:defRPr>
            </a:lvl2pPr>
            <a:lvl3pPr marL="1143000" indent="-228600" algn="r" defTabSz="914400" rtl="1" eaLnBrk="1" latinLnBrk="0" hangingPunct="1">
              <a:lnSpc>
                <a:spcPct val="90000"/>
              </a:lnSpc>
              <a:spcBef>
                <a:spcPts val="500"/>
              </a:spcBef>
              <a:buFont typeface="Wingdings" panose="05000000000000000000" pitchFamily="2" charset="2"/>
              <a:buChar char="§"/>
              <a:defRPr sz="2400" kern="1200">
                <a:solidFill>
                  <a:srgbClr val="4A6188"/>
                </a:solidFill>
                <a:latin typeface="Arial" panose="020B0604020202020204" pitchFamily="34" charset="0"/>
                <a:ea typeface="+mn-ea"/>
                <a:cs typeface="Arial" panose="020B0604020202020204" pitchFamily="34" charset="0"/>
              </a:defRPr>
            </a:lvl3pPr>
            <a:lvl4pPr marL="1600200" indent="-228600" algn="r" defTabSz="914400" rtl="1" eaLnBrk="1" latinLnBrk="0" hangingPunct="1">
              <a:lnSpc>
                <a:spcPct val="90000"/>
              </a:lnSpc>
              <a:spcBef>
                <a:spcPts val="500"/>
              </a:spcBef>
              <a:buFont typeface="Wingdings" panose="05000000000000000000" pitchFamily="2" charset="2"/>
              <a:buChar char="§"/>
              <a:defRPr sz="2000" kern="1200">
                <a:solidFill>
                  <a:srgbClr val="4A6188"/>
                </a:solidFill>
                <a:latin typeface="Arial" panose="020B0604020202020204" pitchFamily="34" charset="0"/>
                <a:ea typeface="+mn-ea"/>
                <a:cs typeface="Arial" panose="020B0604020202020204" pitchFamily="34" charset="0"/>
              </a:defRPr>
            </a:lvl4pPr>
            <a:lvl5pPr marL="2057400" indent="-228600" algn="r" defTabSz="914400" rtl="1" eaLnBrk="1" latinLnBrk="0" hangingPunct="1">
              <a:lnSpc>
                <a:spcPct val="90000"/>
              </a:lnSpc>
              <a:spcBef>
                <a:spcPts val="500"/>
              </a:spcBef>
              <a:buFont typeface="Wingdings" panose="05000000000000000000" pitchFamily="2" charset="2"/>
              <a:buChar char="§"/>
              <a:defRPr sz="2000" kern="1200">
                <a:solidFill>
                  <a:srgbClr val="4A61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e-IL" sz="2800" dirty="0"/>
              <a:t>ביצוע עבודות לבנית אשכול של מעונות וגני ילדים</a:t>
            </a:r>
          </a:p>
          <a:p>
            <a:r>
              <a:rPr lang="he-IL" sz="2800" dirty="0"/>
              <a:t>מכרז פומבי 28.2026</a:t>
            </a:r>
          </a:p>
          <a:p>
            <a:r>
              <a:rPr lang="he-IL" sz="2800" dirty="0"/>
              <a:t>במגרש 808</a:t>
            </a:r>
            <a:endParaRPr lang="en-IL" sz="2800" dirty="0"/>
          </a:p>
        </p:txBody>
      </p:sp>
    </p:spTree>
    <p:extLst>
      <p:ext uri="{BB962C8B-B14F-4D97-AF65-F5344CB8AC3E}">
        <p14:creationId xmlns:p14="http://schemas.microsoft.com/office/powerpoint/2010/main" val="783950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0BB8E-73E1-42A4-88BB-0EA46F72D213}"/>
              </a:ext>
            </a:extLst>
          </p:cNvPr>
          <p:cNvSpPr>
            <a:spLocks noGrp="1"/>
          </p:cNvSpPr>
          <p:nvPr>
            <p:ph type="title"/>
          </p:nvPr>
        </p:nvSpPr>
        <p:spPr>
          <a:xfrm>
            <a:off x="1411479" y="18255"/>
            <a:ext cx="7715743" cy="1325563"/>
          </a:xfrm>
        </p:spPr>
        <p:txBody>
          <a:bodyPr>
            <a:normAutofit/>
          </a:bodyPr>
          <a:lstStyle/>
          <a:p>
            <a:r>
              <a:rPr lang="he-IL" sz="3200" dirty="0">
                <a:solidFill>
                  <a:schemeClr val="accent5"/>
                </a:solidFill>
              </a:rPr>
              <a:t>| קומת קרקע</a:t>
            </a:r>
            <a:endParaRPr lang="en-IL" sz="3200" dirty="0">
              <a:solidFill>
                <a:schemeClr val="accent5"/>
              </a:solidFill>
            </a:endParaRPr>
          </a:p>
        </p:txBody>
      </p:sp>
      <p:sp>
        <p:nvSpPr>
          <p:cNvPr id="3" name="Title 1">
            <a:extLst>
              <a:ext uri="{FF2B5EF4-FFF2-40B4-BE49-F238E27FC236}">
                <a16:creationId xmlns:a16="http://schemas.microsoft.com/office/drawing/2014/main" id="{2477D40B-F07B-15F6-5F15-C0473AD1065F}"/>
              </a:ext>
            </a:extLst>
          </p:cNvPr>
          <p:cNvSpPr txBox="1">
            <a:spLocks/>
          </p:cNvSpPr>
          <p:nvPr/>
        </p:nvSpPr>
        <p:spPr>
          <a:xfrm>
            <a:off x="838200" y="18255"/>
            <a:ext cx="10515600" cy="1325563"/>
          </a:xfrm>
          <a:prstGeom prst="rect">
            <a:avLst/>
          </a:prstGeom>
        </p:spPr>
        <p:txBody>
          <a:bodyPr vert="horz" lIns="91440" tIns="45720" rIns="91440" bIns="45720" rtlCol="0" anchor="ctr">
            <a:normAutofit/>
          </a:bodyPr>
          <a:lstStyle>
            <a:lvl1pPr algn="r" defTabSz="914400" rtl="1" eaLnBrk="1" latinLnBrk="0" hangingPunct="1">
              <a:lnSpc>
                <a:spcPct val="90000"/>
              </a:lnSpc>
              <a:spcBef>
                <a:spcPct val="0"/>
              </a:spcBef>
              <a:buNone/>
              <a:defRPr sz="4400" kern="1200">
                <a:solidFill>
                  <a:srgbClr val="4A6188"/>
                </a:solidFill>
                <a:latin typeface="Arial" panose="020B0604020202020204" pitchFamily="34" charset="0"/>
                <a:ea typeface="+mj-ea"/>
                <a:cs typeface="Arial" panose="020B0604020202020204" pitchFamily="34" charset="0"/>
              </a:defRPr>
            </a:lvl1pPr>
          </a:lstStyle>
          <a:p>
            <a:r>
              <a:rPr lang="he-IL" dirty="0"/>
              <a:t>אדריכלות</a:t>
            </a:r>
            <a:endParaRPr lang="en-IL" dirty="0"/>
          </a:p>
        </p:txBody>
      </p:sp>
      <p:pic>
        <p:nvPicPr>
          <p:cNvPr id="6" name="תמונה 5">
            <a:extLst>
              <a:ext uri="{FF2B5EF4-FFF2-40B4-BE49-F238E27FC236}">
                <a16:creationId xmlns:a16="http://schemas.microsoft.com/office/drawing/2014/main" id="{43C1730E-084C-97BF-2908-F72537836B3A}"/>
              </a:ext>
            </a:extLst>
          </p:cNvPr>
          <p:cNvPicPr>
            <a:picLocks noChangeAspect="1"/>
          </p:cNvPicPr>
          <p:nvPr/>
        </p:nvPicPr>
        <p:blipFill>
          <a:blip r:embed="rId2"/>
          <a:stretch>
            <a:fillRect/>
          </a:stretch>
        </p:blipFill>
        <p:spPr>
          <a:xfrm>
            <a:off x="4734878" y="1427257"/>
            <a:ext cx="7176674" cy="5280247"/>
          </a:xfrm>
          <a:prstGeom prst="rect">
            <a:avLst/>
          </a:prstGeom>
        </p:spPr>
      </p:pic>
    </p:spTree>
    <p:extLst>
      <p:ext uri="{BB962C8B-B14F-4D97-AF65-F5344CB8AC3E}">
        <p14:creationId xmlns:p14="http://schemas.microsoft.com/office/powerpoint/2010/main" val="3891138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0BB8E-73E1-42A4-88BB-0EA46F72D213}"/>
              </a:ext>
            </a:extLst>
          </p:cNvPr>
          <p:cNvSpPr>
            <a:spLocks noGrp="1"/>
          </p:cNvSpPr>
          <p:nvPr>
            <p:ph type="title"/>
          </p:nvPr>
        </p:nvSpPr>
        <p:spPr>
          <a:xfrm>
            <a:off x="1411479" y="18255"/>
            <a:ext cx="7715743" cy="1325563"/>
          </a:xfrm>
        </p:spPr>
        <p:txBody>
          <a:bodyPr>
            <a:normAutofit/>
          </a:bodyPr>
          <a:lstStyle/>
          <a:p>
            <a:r>
              <a:rPr lang="he-IL" sz="3200" dirty="0">
                <a:solidFill>
                  <a:schemeClr val="accent5"/>
                </a:solidFill>
              </a:rPr>
              <a:t>| קומה א'</a:t>
            </a:r>
            <a:endParaRPr lang="en-IL" sz="3200" dirty="0">
              <a:solidFill>
                <a:schemeClr val="accent5"/>
              </a:solidFill>
            </a:endParaRPr>
          </a:p>
        </p:txBody>
      </p:sp>
      <p:sp>
        <p:nvSpPr>
          <p:cNvPr id="3" name="Title 1">
            <a:extLst>
              <a:ext uri="{FF2B5EF4-FFF2-40B4-BE49-F238E27FC236}">
                <a16:creationId xmlns:a16="http://schemas.microsoft.com/office/drawing/2014/main" id="{2477D40B-F07B-15F6-5F15-C0473AD1065F}"/>
              </a:ext>
            </a:extLst>
          </p:cNvPr>
          <p:cNvSpPr txBox="1">
            <a:spLocks/>
          </p:cNvSpPr>
          <p:nvPr/>
        </p:nvSpPr>
        <p:spPr>
          <a:xfrm>
            <a:off x="838200" y="18255"/>
            <a:ext cx="10515600" cy="1325563"/>
          </a:xfrm>
          <a:prstGeom prst="rect">
            <a:avLst/>
          </a:prstGeom>
        </p:spPr>
        <p:txBody>
          <a:bodyPr vert="horz" lIns="91440" tIns="45720" rIns="91440" bIns="45720" rtlCol="0" anchor="ctr">
            <a:normAutofit/>
          </a:bodyPr>
          <a:lstStyle>
            <a:lvl1pPr algn="r" defTabSz="914400" rtl="1" eaLnBrk="1" latinLnBrk="0" hangingPunct="1">
              <a:lnSpc>
                <a:spcPct val="90000"/>
              </a:lnSpc>
              <a:spcBef>
                <a:spcPct val="0"/>
              </a:spcBef>
              <a:buNone/>
              <a:defRPr sz="4400" kern="1200">
                <a:solidFill>
                  <a:srgbClr val="4A6188"/>
                </a:solidFill>
                <a:latin typeface="Arial" panose="020B0604020202020204" pitchFamily="34" charset="0"/>
                <a:ea typeface="+mj-ea"/>
                <a:cs typeface="Arial" panose="020B0604020202020204" pitchFamily="34" charset="0"/>
              </a:defRPr>
            </a:lvl1pPr>
          </a:lstStyle>
          <a:p>
            <a:r>
              <a:rPr lang="he-IL" dirty="0"/>
              <a:t>אדריכלות</a:t>
            </a:r>
            <a:endParaRPr lang="en-IL" dirty="0"/>
          </a:p>
        </p:txBody>
      </p:sp>
      <p:pic>
        <p:nvPicPr>
          <p:cNvPr id="6" name="תמונה 5">
            <a:extLst>
              <a:ext uri="{FF2B5EF4-FFF2-40B4-BE49-F238E27FC236}">
                <a16:creationId xmlns:a16="http://schemas.microsoft.com/office/drawing/2014/main" id="{E4AF4364-C4BB-52B9-04F8-2548B38E6DA8}"/>
              </a:ext>
            </a:extLst>
          </p:cNvPr>
          <p:cNvPicPr>
            <a:picLocks noChangeAspect="1"/>
          </p:cNvPicPr>
          <p:nvPr/>
        </p:nvPicPr>
        <p:blipFill>
          <a:blip r:embed="rId2"/>
          <a:stretch>
            <a:fillRect/>
          </a:stretch>
        </p:blipFill>
        <p:spPr>
          <a:xfrm>
            <a:off x="3560073" y="1381918"/>
            <a:ext cx="7145056" cy="5476082"/>
          </a:xfrm>
          <a:prstGeom prst="rect">
            <a:avLst/>
          </a:prstGeom>
        </p:spPr>
      </p:pic>
    </p:spTree>
    <p:extLst>
      <p:ext uri="{BB962C8B-B14F-4D97-AF65-F5344CB8AC3E}">
        <p14:creationId xmlns:p14="http://schemas.microsoft.com/office/powerpoint/2010/main" val="4177089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0BB8E-73E1-42A4-88BB-0EA46F72D213}"/>
              </a:ext>
            </a:extLst>
          </p:cNvPr>
          <p:cNvSpPr>
            <a:spLocks noGrp="1"/>
          </p:cNvSpPr>
          <p:nvPr>
            <p:ph type="title"/>
          </p:nvPr>
        </p:nvSpPr>
        <p:spPr>
          <a:xfrm>
            <a:off x="1411479" y="18255"/>
            <a:ext cx="7715743" cy="1325563"/>
          </a:xfrm>
        </p:spPr>
        <p:txBody>
          <a:bodyPr>
            <a:normAutofit/>
          </a:bodyPr>
          <a:lstStyle/>
          <a:p>
            <a:r>
              <a:rPr lang="he-IL" sz="3200" dirty="0">
                <a:solidFill>
                  <a:schemeClr val="accent5"/>
                </a:solidFill>
              </a:rPr>
              <a:t>| קומת גג </a:t>
            </a:r>
            <a:endParaRPr lang="en-IL" sz="3200" dirty="0">
              <a:solidFill>
                <a:schemeClr val="accent5"/>
              </a:solidFill>
            </a:endParaRPr>
          </a:p>
        </p:txBody>
      </p:sp>
      <p:sp>
        <p:nvSpPr>
          <p:cNvPr id="3" name="Title 1">
            <a:extLst>
              <a:ext uri="{FF2B5EF4-FFF2-40B4-BE49-F238E27FC236}">
                <a16:creationId xmlns:a16="http://schemas.microsoft.com/office/drawing/2014/main" id="{2477D40B-F07B-15F6-5F15-C0473AD1065F}"/>
              </a:ext>
            </a:extLst>
          </p:cNvPr>
          <p:cNvSpPr txBox="1">
            <a:spLocks/>
          </p:cNvSpPr>
          <p:nvPr/>
        </p:nvSpPr>
        <p:spPr>
          <a:xfrm>
            <a:off x="838200" y="18255"/>
            <a:ext cx="10515600" cy="1325563"/>
          </a:xfrm>
          <a:prstGeom prst="rect">
            <a:avLst/>
          </a:prstGeom>
        </p:spPr>
        <p:txBody>
          <a:bodyPr vert="horz" lIns="91440" tIns="45720" rIns="91440" bIns="45720" rtlCol="0" anchor="ctr">
            <a:normAutofit/>
          </a:bodyPr>
          <a:lstStyle>
            <a:lvl1pPr algn="r" defTabSz="914400" rtl="1" eaLnBrk="1" latinLnBrk="0" hangingPunct="1">
              <a:lnSpc>
                <a:spcPct val="90000"/>
              </a:lnSpc>
              <a:spcBef>
                <a:spcPct val="0"/>
              </a:spcBef>
              <a:buNone/>
              <a:defRPr sz="4400" kern="1200">
                <a:solidFill>
                  <a:srgbClr val="4A6188"/>
                </a:solidFill>
                <a:latin typeface="Arial" panose="020B0604020202020204" pitchFamily="34" charset="0"/>
                <a:ea typeface="+mj-ea"/>
                <a:cs typeface="Arial" panose="020B0604020202020204" pitchFamily="34" charset="0"/>
              </a:defRPr>
            </a:lvl1pPr>
          </a:lstStyle>
          <a:p>
            <a:r>
              <a:rPr lang="he-IL" dirty="0"/>
              <a:t>אדריכלות</a:t>
            </a:r>
            <a:endParaRPr lang="en-IL" dirty="0"/>
          </a:p>
        </p:txBody>
      </p:sp>
      <p:pic>
        <p:nvPicPr>
          <p:cNvPr id="6" name="תמונה 5">
            <a:extLst>
              <a:ext uri="{FF2B5EF4-FFF2-40B4-BE49-F238E27FC236}">
                <a16:creationId xmlns:a16="http://schemas.microsoft.com/office/drawing/2014/main" id="{0C2D0A11-B9EA-BA2A-6B7D-E6134EFDDE61}"/>
              </a:ext>
            </a:extLst>
          </p:cNvPr>
          <p:cNvPicPr>
            <a:picLocks noChangeAspect="1"/>
          </p:cNvPicPr>
          <p:nvPr/>
        </p:nvPicPr>
        <p:blipFill>
          <a:blip r:embed="rId2"/>
          <a:stretch>
            <a:fillRect/>
          </a:stretch>
        </p:blipFill>
        <p:spPr>
          <a:xfrm>
            <a:off x="3851910" y="1662265"/>
            <a:ext cx="6363652" cy="5009997"/>
          </a:xfrm>
          <a:prstGeom prst="rect">
            <a:avLst/>
          </a:prstGeom>
        </p:spPr>
      </p:pic>
    </p:spTree>
    <p:extLst>
      <p:ext uri="{BB962C8B-B14F-4D97-AF65-F5344CB8AC3E}">
        <p14:creationId xmlns:p14="http://schemas.microsoft.com/office/powerpoint/2010/main" val="613401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תמונה 7">
            <a:extLst>
              <a:ext uri="{FF2B5EF4-FFF2-40B4-BE49-F238E27FC236}">
                <a16:creationId xmlns:a16="http://schemas.microsoft.com/office/drawing/2014/main" id="{84024AB5-320C-DF71-02FF-09D8371D8CB0}"/>
              </a:ext>
            </a:extLst>
          </p:cNvPr>
          <p:cNvPicPr>
            <a:picLocks noChangeAspect="1"/>
          </p:cNvPicPr>
          <p:nvPr/>
        </p:nvPicPr>
        <p:blipFill>
          <a:blip r:embed="rId2"/>
          <a:srcRect l="2597" r="4275"/>
          <a:stretch/>
        </p:blipFill>
        <p:spPr>
          <a:xfrm>
            <a:off x="498764" y="1632860"/>
            <a:ext cx="5258147" cy="4096574"/>
          </a:xfrm>
          <a:prstGeom prst="rect">
            <a:avLst/>
          </a:prstGeom>
        </p:spPr>
      </p:pic>
      <p:sp>
        <p:nvSpPr>
          <p:cNvPr id="2" name="Title 1">
            <a:extLst>
              <a:ext uri="{FF2B5EF4-FFF2-40B4-BE49-F238E27FC236}">
                <a16:creationId xmlns:a16="http://schemas.microsoft.com/office/drawing/2014/main" id="{E660BB8E-73E1-42A4-88BB-0EA46F72D213}"/>
              </a:ext>
            </a:extLst>
          </p:cNvPr>
          <p:cNvSpPr>
            <a:spLocks noGrp="1"/>
          </p:cNvSpPr>
          <p:nvPr>
            <p:ph type="title"/>
          </p:nvPr>
        </p:nvSpPr>
        <p:spPr>
          <a:xfrm>
            <a:off x="1411479" y="18255"/>
            <a:ext cx="7715743" cy="1325563"/>
          </a:xfrm>
        </p:spPr>
        <p:txBody>
          <a:bodyPr>
            <a:normAutofit/>
          </a:bodyPr>
          <a:lstStyle/>
          <a:p>
            <a:r>
              <a:rPr lang="he-IL" sz="3200" dirty="0">
                <a:solidFill>
                  <a:schemeClr val="accent5"/>
                </a:solidFill>
              </a:rPr>
              <a:t>| חתכים</a:t>
            </a:r>
            <a:endParaRPr lang="en-IL" sz="3200" dirty="0">
              <a:solidFill>
                <a:schemeClr val="accent5"/>
              </a:solidFill>
            </a:endParaRPr>
          </a:p>
        </p:txBody>
      </p:sp>
      <p:sp>
        <p:nvSpPr>
          <p:cNvPr id="3" name="Title 1">
            <a:extLst>
              <a:ext uri="{FF2B5EF4-FFF2-40B4-BE49-F238E27FC236}">
                <a16:creationId xmlns:a16="http://schemas.microsoft.com/office/drawing/2014/main" id="{2477D40B-F07B-15F6-5F15-C0473AD1065F}"/>
              </a:ext>
            </a:extLst>
          </p:cNvPr>
          <p:cNvSpPr txBox="1">
            <a:spLocks/>
          </p:cNvSpPr>
          <p:nvPr/>
        </p:nvSpPr>
        <p:spPr>
          <a:xfrm>
            <a:off x="838200" y="18255"/>
            <a:ext cx="10515600" cy="1325563"/>
          </a:xfrm>
          <a:prstGeom prst="rect">
            <a:avLst/>
          </a:prstGeom>
        </p:spPr>
        <p:txBody>
          <a:bodyPr vert="horz" lIns="91440" tIns="45720" rIns="91440" bIns="45720" rtlCol="0" anchor="ctr">
            <a:normAutofit/>
          </a:bodyPr>
          <a:lstStyle>
            <a:lvl1pPr algn="r" defTabSz="914400" rtl="1" eaLnBrk="1" latinLnBrk="0" hangingPunct="1">
              <a:lnSpc>
                <a:spcPct val="90000"/>
              </a:lnSpc>
              <a:spcBef>
                <a:spcPct val="0"/>
              </a:spcBef>
              <a:buNone/>
              <a:defRPr sz="4400" kern="1200">
                <a:solidFill>
                  <a:srgbClr val="4A6188"/>
                </a:solidFill>
                <a:latin typeface="Arial" panose="020B0604020202020204" pitchFamily="34" charset="0"/>
                <a:ea typeface="+mj-ea"/>
                <a:cs typeface="Arial" panose="020B0604020202020204" pitchFamily="34" charset="0"/>
              </a:defRPr>
            </a:lvl1pPr>
          </a:lstStyle>
          <a:p>
            <a:r>
              <a:rPr lang="he-IL" dirty="0"/>
              <a:t>אדריכלות</a:t>
            </a:r>
            <a:endParaRPr lang="en-IL" dirty="0"/>
          </a:p>
        </p:txBody>
      </p:sp>
      <p:pic>
        <p:nvPicPr>
          <p:cNvPr id="6" name="תמונה 5">
            <a:extLst>
              <a:ext uri="{FF2B5EF4-FFF2-40B4-BE49-F238E27FC236}">
                <a16:creationId xmlns:a16="http://schemas.microsoft.com/office/drawing/2014/main" id="{A878004A-EDD2-FB96-AF5A-328F11FB912F}"/>
              </a:ext>
            </a:extLst>
          </p:cNvPr>
          <p:cNvPicPr>
            <a:picLocks noChangeAspect="1"/>
          </p:cNvPicPr>
          <p:nvPr/>
        </p:nvPicPr>
        <p:blipFill>
          <a:blip r:embed="rId3"/>
          <a:srcRect l="10256" t="489" r="5728" b="3911"/>
          <a:stretch/>
        </p:blipFill>
        <p:spPr>
          <a:xfrm>
            <a:off x="6239054" y="1630482"/>
            <a:ext cx="5762446" cy="4096574"/>
          </a:xfrm>
          <a:prstGeom prst="rect">
            <a:avLst/>
          </a:prstGeom>
        </p:spPr>
      </p:pic>
    </p:spTree>
    <p:extLst>
      <p:ext uri="{BB962C8B-B14F-4D97-AF65-F5344CB8AC3E}">
        <p14:creationId xmlns:p14="http://schemas.microsoft.com/office/powerpoint/2010/main" val="4090355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0BB8E-73E1-42A4-88BB-0EA46F72D213}"/>
              </a:ext>
            </a:extLst>
          </p:cNvPr>
          <p:cNvSpPr>
            <a:spLocks noGrp="1"/>
          </p:cNvSpPr>
          <p:nvPr>
            <p:ph type="title"/>
          </p:nvPr>
        </p:nvSpPr>
        <p:spPr>
          <a:xfrm>
            <a:off x="1411479" y="18255"/>
            <a:ext cx="7715743" cy="1325563"/>
          </a:xfrm>
        </p:spPr>
        <p:txBody>
          <a:bodyPr>
            <a:normAutofit/>
          </a:bodyPr>
          <a:lstStyle/>
          <a:p>
            <a:r>
              <a:rPr lang="he-IL" sz="3200" dirty="0">
                <a:solidFill>
                  <a:schemeClr val="accent5"/>
                </a:solidFill>
              </a:rPr>
              <a:t>| חזיתות</a:t>
            </a:r>
            <a:endParaRPr lang="en-IL" sz="3200" dirty="0">
              <a:solidFill>
                <a:schemeClr val="accent5"/>
              </a:solidFill>
            </a:endParaRPr>
          </a:p>
        </p:txBody>
      </p:sp>
      <p:sp>
        <p:nvSpPr>
          <p:cNvPr id="3" name="Title 1">
            <a:extLst>
              <a:ext uri="{FF2B5EF4-FFF2-40B4-BE49-F238E27FC236}">
                <a16:creationId xmlns:a16="http://schemas.microsoft.com/office/drawing/2014/main" id="{2477D40B-F07B-15F6-5F15-C0473AD1065F}"/>
              </a:ext>
            </a:extLst>
          </p:cNvPr>
          <p:cNvSpPr txBox="1">
            <a:spLocks/>
          </p:cNvSpPr>
          <p:nvPr/>
        </p:nvSpPr>
        <p:spPr>
          <a:xfrm>
            <a:off x="838200" y="18255"/>
            <a:ext cx="10515600" cy="1325563"/>
          </a:xfrm>
          <a:prstGeom prst="rect">
            <a:avLst/>
          </a:prstGeom>
        </p:spPr>
        <p:txBody>
          <a:bodyPr vert="horz" lIns="91440" tIns="45720" rIns="91440" bIns="45720" rtlCol="0" anchor="ctr">
            <a:normAutofit/>
          </a:bodyPr>
          <a:lstStyle>
            <a:lvl1pPr algn="r" defTabSz="914400" rtl="1" eaLnBrk="1" latinLnBrk="0" hangingPunct="1">
              <a:lnSpc>
                <a:spcPct val="90000"/>
              </a:lnSpc>
              <a:spcBef>
                <a:spcPct val="0"/>
              </a:spcBef>
              <a:buNone/>
              <a:defRPr sz="4400" kern="1200">
                <a:solidFill>
                  <a:srgbClr val="4A6188"/>
                </a:solidFill>
                <a:latin typeface="Arial" panose="020B0604020202020204" pitchFamily="34" charset="0"/>
                <a:ea typeface="+mj-ea"/>
                <a:cs typeface="Arial" panose="020B0604020202020204" pitchFamily="34" charset="0"/>
              </a:defRPr>
            </a:lvl1pPr>
          </a:lstStyle>
          <a:p>
            <a:r>
              <a:rPr lang="he-IL" dirty="0"/>
              <a:t>אדריכלות</a:t>
            </a:r>
            <a:endParaRPr lang="en-IL" dirty="0"/>
          </a:p>
        </p:txBody>
      </p:sp>
      <p:pic>
        <p:nvPicPr>
          <p:cNvPr id="6" name="תמונה 5">
            <a:extLst>
              <a:ext uri="{FF2B5EF4-FFF2-40B4-BE49-F238E27FC236}">
                <a16:creationId xmlns:a16="http://schemas.microsoft.com/office/drawing/2014/main" id="{2CFE269B-1624-63C5-1625-C64916DAC963}"/>
              </a:ext>
            </a:extLst>
          </p:cNvPr>
          <p:cNvPicPr>
            <a:picLocks noChangeAspect="1"/>
          </p:cNvPicPr>
          <p:nvPr/>
        </p:nvPicPr>
        <p:blipFill>
          <a:blip r:embed="rId2"/>
          <a:srcRect r="8747"/>
          <a:stretch/>
        </p:blipFill>
        <p:spPr>
          <a:xfrm>
            <a:off x="6519553" y="1571987"/>
            <a:ext cx="5523208" cy="4180961"/>
          </a:xfrm>
          <a:prstGeom prst="rect">
            <a:avLst/>
          </a:prstGeom>
        </p:spPr>
      </p:pic>
      <p:pic>
        <p:nvPicPr>
          <p:cNvPr id="8" name="תמונה 7">
            <a:extLst>
              <a:ext uri="{FF2B5EF4-FFF2-40B4-BE49-F238E27FC236}">
                <a16:creationId xmlns:a16="http://schemas.microsoft.com/office/drawing/2014/main" id="{979B0F50-42A3-EBC4-9CE9-68236095A7B4}"/>
              </a:ext>
            </a:extLst>
          </p:cNvPr>
          <p:cNvPicPr>
            <a:picLocks noChangeAspect="1"/>
          </p:cNvPicPr>
          <p:nvPr/>
        </p:nvPicPr>
        <p:blipFill>
          <a:blip r:embed="rId3"/>
          <a:srcRect r="7747"/>
          <a:stretch/>
        </p:blipFill>
        <p:spPr>
          <a:xfrm>
            <a:off x="765506" y="1571987"/>
            <a:ext cx="5330493" cy="4185844"/>
          </a:xfrm>
          <a:prstGeom prst="rect">
            <a:avLst/>
          </a:prstGeom>
        </p:spPr>
      </p:pic>
    </p:spTree>
    <p:extLst>
      <p:ext uri="{BB962C8B-B14F-4D97-AF65-F5344CB8AC3E}">
        <p14:creationId xmlns:p14="http://schemas.microsoft.com/office/powerpoint/2010/main" val="2391684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טקסט 2">
            <a:extLst>
              <a:ext uri="{FF2B5EF4-FFF2-40B4-BE49-F238E27FC236}">
                <a16:creationId xmlns:a16="http://schemas.microsoft.com/office/drawing/2014/main" id="{535B9D76-F8A2-4A43-92EA-B27DDA5B89BA}"/>
              </a:ext>
            </a:extLst>
          </p:cNvPr>
          <p:cNvSpPr>
            <a:spLocks noGrp="1"/>
          </p:cNvSpPr>
          <p:nvPr>
            <p:ph type="body" sz="quarter" idx="10"/>
          </p:nvPr>
        </p:nvSpPr>
        <p:spPr>
          <a:xfrm>
            <a:off x="1232034" y="1318661"/>
            <a:ext cx="10379460" cy="5467149"/>
          </a:xfrm>
        </p:spPr>
        <p:txBody>
          <a:bodyPr>
            <a:normAutofit fontScale="55000" lnSpcReduction="20000"/>
          </a:bodyPr>
          <a:lstStyle/>
          <a:p>
            <a:pPr marL="0" indent="0">
              <a:buNone/>
            </a:pPr>
            <a:endParaRPr lang="en-IL" dirty="0"/>
          </a:p>
          <a:p>
            <a:pPr lvl="0"/>
            <a:r>
              <a:rPr lang="he-IL" sz="2500" dirty="0"/>
              <a:t>תשומת לב הקבלנים על מילוי מסמכי המכרז והגשתם כחלק ממסמכי המכרז, ובמיוחד הקפדה על הגשת הערבות בנוסח המופיע במכרז, כל שינוי ולו הקטן ביותר עלול לפסול את ההצעה.</a:t>
            </a:r>
            <a:endParaRPr lang="en-IL" sz="2500" dirty="0"/>
          </a:p>
          <a:p>
            <a:pPr lvl="0"/>
            <a:r>
              <a:rPr lang="he-IL" sz="2500" dirty="0"/>
              <a:t>כל הבדיקות עד לטופס 4 יבוצעו על חשבון הקבלן כלול במחיר </a:t>
            </a:r>
            <a:r>
              <a:rPr lang="he-IL" sz="2500" dirty="0" err="1"/>
              <a:t>הפאושלי</a:t>
            </a:r>
            <a:r>
              <a:rPr lang="he-IL" sz="2500" dirty="0"/>
              <a:t> ע"י  מעבדה מוסמכת שתוגש לאישור המזמין לפני תחילת ביצוע.</a:t>
            </a:r>
            <a:endParaRPr lang="en-IL" sz="2500" dirty="0"/>
          </a:p>
          <a:p>
            <a:pPr lvl="0"/>
            <a:r>
              <a:rPr lang="he-IL" sz="2500" dirty="0"/>
              <a:t>המחירים בחוזה קבועים וללא התייקרויות.</a:t>
            </a:r>
            <a:endParaRPr lang="en-IL" sz="2500" dirty="0"/>
          </a:p>
          <a:p>
            <a:pPr lvl="0"/>
            <a:r>
              <a:rPr lang="he-IL" sz="2500" dirty="0"/>
              <a:t>המזמין רשאי להקטין ו/או להגדיל את הכמויות סעיפים ו/או פרקים ממבנה הפיתוח 02 ללא שינוי במחיר היחידה, ולקבלן לא תהיה  שום טענה ו/או תביעה בגין זה.</a:t>
            </a:r>
            <a:endParaRPr lang="en-IL" sz="2500" dirty="0"/>
          </a:p>
          <a:p>
            <a:pPr lvl="0"/>
            <a:r>
              <a:rPr lang="he-IL" sz="2500" dirty="0"/>
              <a:t>פרוטוקול סיור קבלנים יצורף להצעת המציע, שהוא חתום על ידי המציע על כל דפיו.</a:t>
            </a:r>
            <a:endParaRPr lang="en-IL" sz="2500" dirty="0"/>
          </a:p>
          <a:p>
            <a:pPr lvl="0"/>
            <a:r>
              <a:rPr lang="he-IL" sz="2500" dirty="0"/>
              <a:t>הקבלן ימנה מהנדס ביצוע ומנהל עבודה מוסמך (ע"י משרד העבודה) שיהיו נוכחים באתר ברציפות ובאופן קבוע.</a:t>
            </a:r>
            <a:endParaRPr lang="en-IL" sz="2500" dirty="0"/>
          </a:p>
          <a:p>
            <a:pPr lvl="0"/>
            <a:r>
              <a:rPr lang="he-IL" sz="2500" dirty="0"/>
              <a:t>תאגיד מים תספק תמורת תשלום של הקבלן (כלול במחיר </a:t>
            </a:r>
            <a:r>
              <a:rPr lang="he-IL" sz="2500" dirty="0" err="1"/>
              <a:t>הפאושל</a:t>
            </a:r>
            <a:r>
              <a:rPr lang="he-IL" sz="2500" dirty="0"/>
              <a:t> של מבנה 01) מקור מים לצורכי עבודה . החיבור אל מקור , הנחת צנרת עבודה וחומרים אחרים , השימוש במים וכן כל אגרה שתיקבע ע"י התאגיד ופירוק המתקן בתום העבודה יהיו על חשבון הקבלן.</a:t>
            </a:r>
            <a:endParaRPr lang="en-IL" sz="2500" dirty="0"/>
          </a:p>
          <a:p>
            <a:pPr lvl="0"/>
            <a:r>
              <a:rPr lang="he-IL" sz="2500" dirty="0"/>
              <a:t>חיבור חשמל לצרכי עבודה יהיה על חשבון הקבלן (כלול במחיר </a:t>
            </a:r>
            <a:r>
              <a:rPr lang="he-IL" sz="2500" dirty="0" err="1"/>
              <a:t>הפאושל</a:t>
            </a:r>
            <a:r>
              <a:rPr lang="he-IL" sz="2500" dirty="0"/>
              <a:t> של מבנה 01) ובתיאום עם </a:t>
            </a:r>
            <a:r>
              <a:rPr lang="he-IL" sz="2500" dirty="0" err="1"/>
              <a:t>חח"י</a:t>
            </a:r>
            <a:r>
              <a:rPr lang="he-IL" sz="2500" dirty="0"/>
              <a:t>. על הקבלן לפרק את החיבור בתום ביצוע העבודה. </a:t>
            </a:r>
            <a:endParaRPr lang="en-IL" sz="2500" dirty="0"/>
          </a:p>
          <a:p>
            <a:r>
              <a:rPr lang="he-IL" sz="2500" dirty="0"/>
              <a:t>באם לא ניתן לקבל חשמל זמני מחברת חשמל- על הקבלן לעבוד עם גנרטורים פעולה זו גם כן כלולה במחיר </a:t>
            </a:r>
            <a:r>
              <a:rPr lang="he-IL" sz="2500" dirty="0" err="1"/>
              <a:t>הפאושל</a:t>
            </a:r>
            <a:r>
              <a:rPr lang="he-IL" sz="2500" dirty="0"/>
              <a:t> ולא תינתן תוספת בגין שימוש בגנרטורים.</a:t>
            </a:r>
            <a:endParaRPr lang="en-IL" sz="2500" dirty="0"/>
          </a:p>
          <a:p>
            <a:pPr lvl="0"/>
            <a:r>
              <a:rPr lang="he-IL" sz="2500" dirty="0"/>
              <a:t>הקבלן ינקוט בכל אמצעי הבטיחות הנדרשים בכל שלבי ביצוע הפרויקט לרבות גידור האתר והצבת שלט בו מפורטים מתכנני הפרויקט ומנהל העבודה הנ"ל יבוצעו ע"ח הקבלן. </a:t>
            </a:r>
            <a:endParaRPr lang="en-IL" sz="2500" dirty="0"/>
          </a:p>
          <a:p>
            <a:pPr lvl="0"/>
            <a:r>
              <a:rPr lang="he-IL" sz="2500" dirty="0"/>
              <a:t>תשומת לב הקבלנים מופנית לתקופת הביצוע ע"פ החוזה 12  חודשים  להשלמת הפרויקט, מתאריך מתן צו התחלת העבודה. </a:t>
            </a:r>
            <a:r>
              <a:rPr lang="he-IL" sz="2500" dirty="0" err="1"/>
              <a:t>הלו"ז</a:t>
            </a:r>
            <a:r>
              <a:rPr lang="he-IL" sz="2500" dirty="0"/>
              <a:t> הנ"ל יחייב את הקבלן הזוכה להעירך והתארגן בהתאם ובכלל זה ביצוע העבודות במהלך כל שעות האור שביממה. לא תותר ביצוע יציקות בטון בימי שישי וערבי חג.</a:t>
            </a:r>
            <a:endParaRPr lang="en-IL" sz="2500" dirty="0"/>
          </a:p>
          <a:p>
            <a:pPr lvl="0"/>
            <a:r>
              <a:rPr lang="he-IL" sz="2500" dirty="0"/>
              <a:t>מחירי היסוד לעבודות חפירה ו/או חפירת תעלות  ו/או חציבה כוללים ביצוע העבודה בשלמותה באמצעות כלים מתאימים וכן עובדי ידיים. לא תשולם תוספת מחיר כלשהי בגין שימוש באמצעות  מכל סוג שהוא.</a:t>
            </a:r>
          </a:p>
          <a:p>
            <a:pPr lvl="0"/>
            <a:r>
              <a:rPr lang="he-IL" sz="2500" dirty="0"/>
              <a:t>מובהר בזאת לקבלן כי השכבות מתחת לדשא במרפסות כלולות בהצעה, ישולם עבור מתקני המשחק הדשא וההצללות בלבד.</a:t>
            </a:r>
            <a:endParaRPr lang="en-IL" sz="2500" dirty="0"/>
          </a:p>
          <a:p>
            <a:endParaRPr lang="en-IL" dirty="0"/>
          </a:p>
        </p:txBody>
      </p:sp>
    </p:spTree>
    <p:extLst>
      <p:ext uri="{BB962C8B-B14F-4D97-AF65-F5344CB8AC3E}">
        <p14:creationId xmlns:p14="http://schemas.microsoft.com/office/powerpoint/2010/main" val="2559341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E17068-5C07-12E4-A751-439EFF00BC24}"/>
            </a:ext>
          </a:extLst>
        </p:cNvPr>
        <p:cNvGrpSpPr/>
        <p:nvPr/>
      </p:nvGrpSpPr>
      <p:grpSpPr>
        <a:xfrm>
          <a:off x="0" y="0"/>
          <a:ext cx="0" cy="0"/>
          <a:chOff x="0" y="0"/>
          <a:chExt cx="0" cy="0"/>
        </a:xfrm>
      </p:grpSpPr>
      <p:sp>
        <p:nvSpPr>
          <p:cNvPr id="3" name="מציין מיקום טקסט 2">
            <a:extLst>
              <a:ext uri="{FF2B5EF4-FFF2-40B4-BE49-F238E27FC236}">
                <a16:creationId xmlns:a16="http://schemas.microsoft.com/office/drawing/2014/main" id="{D4A766AB-A8F3-EAE1-BB27-F051F809EF4A}"/>
              </a:ext>
            </a:extLst>
          </p:cNvPr>
          <p:cNvSpPr>
            <a:spLocks noGrp="1"/>
          </p:cNvSpPr>
          <p:nvPr>
            <p:ph type="body" sz="quarter" idx="10"/>
          </p:nvPr>
        </p:nvSpPr>
        <p:spPr>
          <a:xfrm>
            <a:off x="1232034" y="1251284"/>
            <a:ext cx="10379460" cy="5534526"/>
          </a:xfrm>
        </p:spPr>
        <p:txBody>
          <a:bodyPr>
            <a:normAutofit fontScale="32500" lnSpcReduction="20000"/>
          </a:bodyPr>
          <a:lstStyle/>
          <a:p>
            <a:pPr marL="0" indent="0">
              <a:buNone/>
            </a:pPr>
            <a:endParaRPr lang="en-IL" dirty="0"/>
          </a:p>
          <a:p>
            <a:pPr lvl="0"/>
            <a:r>
              <a:rPr lang="he-IL" dirty="0"/>
              <a:t>באחריות הקבלן הזוכה להכשיר ,להסדיר ולתחזק את דרכי הגישה למשך כל תקופת הביצוע., לרבות מתן פתרונות לניקוז השטח, </a:t>
            </a:r>
            <a:r>
              <a:rPr lang="he-IL" b="1" dirty="0"/>
              <a:t>פינוי פסולת קיימת מהמגרש  </a:t>
            </a:r>
            <a:r>
              <a:rPr lang="he-IL" dirty="0"/>
              <a:t>כל זאת לפי הוראת הפיקוח. המחיר לביצוע עבודות אלו כלול במחירי היחידה של הסעיפים השונים במכרז. על הקבלן להחזיר מצב בדיוק לקדמותו- כל זאת כלול במחיר </a:t>
            </a:r>
            <a:r>
              <a:rPr lang="he-IL" dirty="0" err="1"/>
              <a:t>הפאושל</a:t>
            </a:r>
            <a:r>
              <a:rPr lang="he-IL" dirty="0"/>
              <a:t> של מבנה 01</a:t>
            </a:r>
            <a:endParaRPr lang="en-IL" dirty="0"/>
          </a:p>
          <a:p>
            <a:pPr lvl="0"/>
            <a:r>
              <a:rPr lang="he-IL" dirty="0"/>
              <a:t>עבור סעיפי הפיתוח (מבנה 02) לכל חשבון חלקי יש לצרף חישובי כמויות מבוססים על תרשימים שיאושרו על ידי הפיקוח. בתום העבודה, יצורפו לח-ן הסופי תכניות "לאחר ביצוע" חתומות ע"י המתכנן הרלוונטי מסמך שיהווה חלק בלתי נפרד ממסמכי </a:t>
            </a:r>
            <a:r>
              <a:rPr lang="he-IL" dirty="0" err="1"/>
              <a:t>הח</a:t>
            </a:r>
            <a:r>
              <a:rPr lang="he-IL" dirty="0"/>
              <a:t>-ן הסופי. התכנית לאחר ביצוע" תהיה ממוחשבת .</a:t>
            </a:r>
            <a:endParaRPr lang="en-IL" dirty="0"/>
          </a:p>
          <a:p>
            <a:pPr lvl="0"/>
            <a:r>
              <a:rPr lang="he-IL" dirty="0"/>
              <a:t>עם מתן "צו התחלת עבודה" יימסר השטח במלואו לקבלן לצורך ביצוע עבודות כאמור במסמכי החוזה השונים. האחריות על שלמות המתקנים, המערכות והפיתוח הקיימים תחול על הקבלן, וכל הנזקים הישירים ו/או עקיפים שייגרמו כתוצאה מעבודות הקבלן במקום יהיו על אחריותו הבלעדית. התיקונים יבוצעו מידית על ידו ועל חשבונו.</a:t>
            </a:r>
            <a:endParaRPr lang="en-IL" dirty="0"/>
          </a:p>
          <a:p>
            <a:pPr lvl="0"/>
            <a:r>
              <a:rPr lang="he-IL" dirty="0"/>
              <a:t>על הקבלן לצלם ולתעד מצב לפני ואחרי ביצוע העבודה. האתר ותשתיות צמודה קיימת.</a:t>
            </a:r>
            <a:endParaRPr lang="en-IL" dirty="0"/>
          </a:p>
          <a:p>
            <a:r>
              <a:rPr lang="he-IL" dirty="0"/>
              <a:t>האחריות לגרימת נזק  לתשתית קיימת צמודה ועל הקיר תמך קיים, על הקבלן.</a:t>
            </a:r>
          </a:p>
          <a:p>
            <a:r>
              <a:rPr lang="he-IL" dirty="0"/>
              <a:t>תשומת לב הקבלן כי הזנת המים והחשמל עבור המבנה ומערכת </a:t>
            </a:r>
            <a:r>
              <a:rPr lang="he-IL" dirty="0" err="1"/>
              <a:t>הספרינקלרים</a:t>
            </a:r>
            <a:r>
              <a:rPr lang="he-IL" dirty="0"/>
              <a:t> כלולה בהצעה עבור חלק 01 </a:t>
            </a:r>
            <a:r>
              <a:rPr lang="he-IL" dirty="0" err="1"/>
              <a:t>הפאושלי</a:t>
            </a:r>
            <a:r>
              <a:rPr lang="he-IL" dirty="0"/>
              <a:t>.</a:t>
            </a:r>
          </a:p>
          <a:p>
            <a:r>
              <a:rPr lang="he-IL" dirty="0"/>
              <a:t>חיפוי הבניין בחומר </a:t>
            </a:r>
            <a:r>
              <a:rPr lang="en-GB" dirty="0" err="1"/>
              <a:t>hpl</a:t>
            </a:r>
            <a:r>
              <a:rPr lang="en-US" dirty="0"/>
              <a:t> </a:t>
            </a:r>
            <a:r>
              <a:rPr lang="he-IL" dirty="0"/>
              <a:t> העבדה כוללת את כל הקונס' הנדרשת לביצוע העבודות לרבות </a:t>
            </a:r>
            <a:r>
              <a:rPr lang="he-IL" dirty="0" err="1"/>
              <a:t>שופ</a:t>
            </a:r>
            <a:r>
              <a:rPr lang="he-IL" dirty="0"/>
              <a:t> </a:t>
            </a:r>
            <a:r>
              <a:rPr lang="he-IL" dirty="0" err="1"/>
              <a:t>דרווינג</a:t>
            </a:r>
            <a:r>
              <a:rPr lang="he-IL" dirty="0"/>
              <a:t> שיגיש הקבלן לאישור האדריכל ולרבות כל עבודות האיטום/טיח שנדרשות לבצע על תשתית הקירות בטרם התקנת החיפוי עצמו , איטום פיר המעלית קורות היסוד והמרפסות המרוצפות.– </a:t>
            </a:r>
            <a:r>
              <a:rPr lang="he-IL" dirty="0" err="1"/>
              <a:t>הכל</a:t>
            </a:r>
            <a:r>
              <a:rPr lang="he-IL" dirty="0"/>
              <a:t> כלול </a:t>
            </a:r>
            <a:r>
              <a:rPr lang="he-IL" dirty="0" err="1"/>
              <a:t>בפאושל</a:t>
            </a:r>
            <a:r>
              <a:rPr lang="he-IL" dirty="0"/>
              <a:t>.</a:t>
            </a:r>
            <a:endParaRPr lang="en-IL" dirty="0"/>
          </a:p>
          <a:p>
            <a:pPr lvl="0"/>
            <a:r>
              <a:rPr lang="he-IL" dirty="0"/>
              <a:t>קידוח כלונסאות ייעשה ע"פ דוח הקרקע וע"פ פיקוח עליון בשטח בין אם בפועל  תקבע שיטת </a:t>
            </a:r>
            <a:r>
              <a:rPr lang="he-IL" dirty="0" err="1"/>
              <a:t>בנטונייט</a:t>
            </a:r>
            <a:r>
              <a:rPr lang="he-IL" dirty="0"/>
              <a:t> או שיטה יבשה- כלול במחיר </a:t>
            </a:r>
            <a:r>
              <a:rPr lang="he-IL" dirty="0" err="1"/>
              <a:t>הפאושל</a:t>
            </a:r>
            <a:r>
              <a:rPr lang="he-IL" dirty="0"/>
              <a:t> 01</a:t>
            </a:r>
            <a:endParaRPr lang="en-IL" dirty="0"/>
          </a:p>
          <a:p>
            <a:pPr lvl="0"/>
            <a:r>
              <a:rPr lang="he-IL" dirty="0"/>
              <a:t>תשומת לבכם לחוברת המפרטים והרשימות וכלל התכניות שהינם מחייבות.</a:t>
            </a:r>
          </a:p>
          <a:p>
            <a:pPr lvl="0"/>
            <a:r>
              <a:rPr lang="he-IL" dirty="0"/>
              <a:t>כל חומר השייך לעבודות הגמר בטרם הזמנתו יועבר למזמין לחתימה וקבלת אישור להזמנה. </a:t>
            </a:r>
            <a:r>
              <a:rPr lang="he-IL" b="1" dirty="0"/>
              <a:t>אין להזמין חומר גמר טרם קבלת אישור המזמין גם אם הוזמן חומר שנכתב בכ"כ ו/או בחוברת המפרט של האדריכל גוונים יאושרו ע"י המזמין.</a:t>
            </a:r>
            <a:endParaRPr lang="en-IL" dirty="0"/>
          </a:p>
          <a:p>
            <a:pPr lvl="0"/>
            <a:r>
              <a:rPr lang="he-IL" b="1" dirty="0"/>
              <a:t>הקבלן מאשר כי קיבל את כל התכניות והמפרטים בדיסק או קי שמצורף לחומר המכרז וכי הוא מודע לכל העבודה שיש לעשות באתר לפי התכניות הרשימות והמפרטים.</a:t>
            </a:r>
            <a:endParaRPr lang="en-IL" dirty="0"/>
          </a:p>
          <a:p>
            <a:r>
              <a:rPr lang="he-IL" dirty="0"/>
              <a:t>למען הסר ספק יובהר כי ההצעה לחלק זה כוללת גם את כל המחוברים למבנה </a:t>
            </a:r>
            <a:r>
              <a:rPr lang="he-IL" b="1" dirty="0"/>
              <a:t>לרבות פרגולה/קורה/עמוד/סככה/טריבונה / </a:t>
            </a:r>
            <a:r>
              <a:rPr lang="he-IL" b="1" dirty="0" err="1"/>
              <a:t>קרניזים</a:t>
            </a:r>
            <a:r>
              <a:rPr lang="he-IL" b="1" dirty="0"/>
              <a:t>/ מחוברים אחרים  למבנה. </a:t>
            </a:r>
            <a:r>
              <a:rPr lang="he-IL" dirty="0"/>
              <a:t>    </a:t>
            </a:r>
            <a:endParaRPr lang="en-IL" dirty="0"/>
          </a:p>
          <a:p>
            <a:r>
              <a:rPr lang="he-IL" dirty="0"/>
              <a:t>ביצוע כל הבדיקות הרלוונטיות ומדידות בשטח יהיו על חשבון הקבלן לרבות מדידת סימון המגרש,    מדידות לצורך ביצוע, מדידות לצורך חישובי כמויות, מדידות לצורך טופס 4</a:t>
            </a:r>
            <a:endParaRPr lang="en-IL" dirty="0"/>
          </a:p>
          <a:p>
            <a:pPr lvl="0"/>
            <a:r>
              <a:rPr lang="he-IL" dirty="0"/>
              <a:t>הקבלן יגיש למפקח תוך 7 ימים ממתן צו התחלת עבודה לוח זמנים מפורט ומחייב לביצוע העבודה שיהווה חלק בלתי נפרד מהחוזה. לוח זמנים יאפשר מעקב אחר שלבי הביצוע, והוא יקיף את כל התהליכים והשלבים של הביצוע, כולל הספקת חומרים, ניצול </a:t>
            </a:r>
            <a:r>
              <a:rPr lang="he-IL" dirty="0" err="1"/>
              <a:t>כח</a:t>
            </a:r>
            <a:r>
              <a:rPr lang="he-IL" dirty="0"/>
              <a:t> אדם, שילוב עבודות שונות והשלבים של ביצוע הקבלנים המשניים. כל ההוצאות הכרוכות בהכנת לוח זמנים, המעקב, העדכון וכ' יחול על הקבלן ולא ישולם עבורם בנפרד. הלוח יוכן לפי שיטת "</a:t>
            </a:r>
            <a:r>
              <a:rPr lang="he-IL" dirty="0" err="1"/>
              <a:t>גנט</a:t>
            </a:r>
            <a:r>
              <a:rPr lang="he-IL" dirty="0"/>
              <a:t>" בתכנית </a:t>
            </a:r>
            <a:r>
              <a:rPr lang="en-US" dirty="0"/>
              <a:t>M.S.P</a:t>
            </a:r>
            <a:r>
              <a:rPr lang="he-IL" dirty="0"/>
              <a:t>.</a:t>
            </a:r>
            <a:endParaRPr lang="en-IL" dirty="0"/>
          </a:p>
          <a:p>
            <a:pPr lvl="0"/>
            <a:r>
              <a:rPr lang="he-IL" dirty="0"/>
              <a:t>קבלני משנה יאשרו מראש ובכתב ע"י העירייה.</a:t>
            </a:r>
          </a:p>
          <a:p>
            <a:pPr lvl="0"/>
            <a:r>
              <a:rPr lang="he-IL" sz="3400" dirty="0">
                <a:solidFill>
                  <a:srgbClr val="FF0000"/>
                </a:solidFill>
              </a:rPr>
              <a:t>מובהר בזאת כי במבנה נדרשת מערכת </a:t>
            </a:r>
            <a:r>
              <a:rPr lang="he-IL" sz="3400" dirty="0" err="1">
                <a:solidFill>
                  <a:srgbClr val="FF0000"/>
                </a:solidFill>
              </a:rPr>
              <a:t>ספרינקלרים</a:t>
            </a:r>
            <a:r>
              <a:rPr lang="he-IL" sz="3400" dirty="0">
                <a:solidFill>
                  <a:srgbClr val="FF0000"/>
                </a:solidFill>
              </a:rPr>
              <a:t> ללא מאגר ומשאבה, על הקבלן לקחת בחשבון במסגרת הצעתו </a:t>
            </a:r>
            <a:r>
              <a:rPr lang="he-IL" sz="3400" dirty="0" err="1">
                <a:solidFill>
                  <a:srgbClr val="FF0000"/>
                </a:solidFill>
              </a:rPr>
              <a:t>הפאושלית</a:t>
            </a:r>
            <a:r>
              <a:rPr lang="he-IL" sz="3400" dirty="0">
                <a:solidFill>
                  <a:srgbClr val="FF0000"/>
                </a:solidFill>
              </a:rPr>
              <a:t> את ביצוע המערכת ואישור התכנון ע"י מעבדה מוסמכת עד לקבלת טופס 4.</a:t>
            </a:r>
          </a:p>
          <a:p>
            <a:pPr lvl="0"/>
            <a:r>
              <a:rPr lang="he-IL" sz="3400" dirty="0">
                <a:solidFill>
                  <a:srgbClr val="FF0000"/>
                </a:solidFill>
              </a:rPr>
              <a:t>בקומה א' במרפסות יבוצע ריצוף גרניט פורצלן ברמת החלקה וגוון לבחירת האדריכל.</a:t>
            </a:r>
            <a:endParaRPr lang="en-IL" sz="3400" dirty="0">
              <a:solidFill>
                <a:srgbClr val="FF0000"/>
              </a:solidFill>
            </a:endParaRPr>
          </a:p>
          <a:p>
            <a:endParaRPr lang="en-IL" dirty="0"/>
          </a:p>
        </p:txBody>
      </p:sp>
    </p:spTree>
    <p:extLst>
      <p:ext uri="{BB962C8B-B14F-4D97-AF65-F5344CB8AC3E}">
        <p14:creationId xmlns:p14="http://schemas.microsoft.com/office/powerpoint/2010/main" val="963265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4616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0BB8E-73E1-42A4-88BB-0EA46F72D213}"/>
              </a:ext>
            </a:extLst>
          </p:cNvPr>
          <p:cNvSpPr>
            <a:spLocks noGrp="1"/>
          </p:cNvSpPr>
          <p:nvPr>
            <p:ph type="title"/>
          </p:nvPr>
        </p:nvSpPr>
        <p:spPr>
          <a:xfrm>
            <a:off x="838200" y="35511"/>
            <a:ext cx="10515600" cy="1325563"/>
          </a:xfrm>
        </p:spPr>
        <p:txBody>
          <a:bodyPr/>
          <a:lstStyle/>
          <a:p>
            <a:r>
              <a:rPr lang="he-IL" dirty="0"/>
              <a:t> </a:t>
            </a:r>
            <a:endParaRPr lang="en-IL" dirty="0"/>
          </a:p>
        </p:txBody>
      </p:sp>
      <p:sp>
        <p:nvSpPr>
          <p:cNvPr id="6" name="תיבת טקסט 5">
            <a:extLst>
              <a:ext uri="{FF2B5EF4-FFF2-40B4-BE49-F238E27FC236}">
                <a16:creationId xmlns:a16="http://schemas.microsoft.com/office/drawing/2014/main" id="{92EC5AA6-226D-CBB3-0985-90E2F78ED013}"/>
              </a:ext>
            </a:extLst>
          </p:cNvPr>
          <p:cNvSpPr txBox="1"/>
          <p:nvPr/>
        </p:nvSpPr>
        <p:spPr>
          <a:xfrm>
            <a:off x="5195656" y="1801207"/>
            <a:ext cx="6094520" cy="3170099"/>
          </a:xfrm>
          <a:prstGeom prst="rect">
            <a:avLst/>
          </a:prstGeom>
          <a:noFill/>
        </p:spPr>
        <p:txBody>
          <a:bodyPr wrap="square">
            <a:spAutoFit/>
          </a:bodyPr>
          <a:lstStyle/>
          <a:p>
            <a:pPr marL="0" marR="0" lvl="0" indent="0" algn="r" defTabSz="914400" rtl="1" eaLnBrk="1" fontAlgn="auto" latinLnBrk="0" hangingPunct="1">
              <a:spcBef>
                <a:spcPts val="0"/>
              </a:spcBef>
              <a:spcAft>
                <a:spcPts val="0"/>
              </a:spcAft>
              <a:buClrTx/>
              <a:buSzTx/>
              <a:buFontTx/>
              <a:buNone/>
              <a:tabLst/>
              <a:defRPr/>
            </a:pPr>
            <a:r>
              <a:rPr kumimoji="0" lang="he-IL" sz="2000" b="1" i="0" strike="noStrike" kern="1200" cap="none" spc="0" normalizeH="0" baseline="0" noProof="0" dirty="0">
                <a:ln>
                  <a:noFill/>
                </a:ln>
                <a:solidFill>
                  <a:prstClr val="black"/>
                </a:solidFill>
                <a:effectLst/>
                <a:uLnTx/>
                <a:uFillTx/>
                <a:latin typeface="Assistant" pitchFamily="2" charset="-79"/>
                <a:cs typeface="Assistant" pitchFamily="2" charset="-79"/>
              </a:rPr>
              <a:t>הצהרה:</a:t>
            </a:r>
          </a:p>
          <a:p>
            <a:pPr algn="r" rtl="1">
              <a:defRPr/>
            </a:pPr>
            <a:endParaRPr lang="he-IL" sz="2000" kern="100" dirty="0">
              <a:latin typeface="Calibri" panose="020F0502020204030204" pitchFamily="34" charset="0"/>
              <a:ea typeface="Calibri" panose="020F0502020204030204" pitchFamily="34" charset="0"/>
              <a:cs typeface="Arial" panose="020B0604020202020204" pitchFamily="34" charset="0"/>
            </a:endParaRPr>
          </a:p>
          <a:p>
            <a:pPr algn="r" rtl="1"/>
            <a:r>
              <a:rPr lang="he-IL" sz="2000" b="1" kern="100" dirty="0">
                <a:latin typeface="Calibri" panose="020F0502020204030204" pitchFamily="34" charset="0"/>
                <a:ea typeface="Calibri" panose="020F0502020204030204" pitchFamily="34" charset="0"/>
                <a:cs typeface="Arial" panose="020B0604020202020204" pitchFamily="34" charset="0"/>
              </a:rPr>
              <a:t> </a:t>
            </a:r>
            <a:r>
              <a:rPr lang="he-IL" sz="2000" dirty="0">
                <a:solidFill>
                  <a:prstClr val="black"/>
                </a:solidFill>
                <a:latin typeface="Assistant" pitchFamily="2" charset="-79"/>
                <a:cs typeface="Assistant" pitchFamily="2" charset="-79"/>
              </a:rPr>
              <a:t>המידע הכלול במצגת זו הינו חלקי ומועבר בזאת למציעים למטרות נוחות ולצורך הצגה כללית של הפרויקט בלבד. </a:t>
            </a:r>
          </a:p>
          <a:p>
            <a:pPr algn="r" rtl="1"/>
            <a:r>
              <a:rPr lang="he-IL" sz="2000" dirty="0">
                <a:solidFill>
                  <a:prstClr val="black"/>
                </a:solidFill>
                <a:latin typeface="Assistant" pitchFamily="2" charset="-79"/>
                <a:cs typeface="Assistant" pitchFamily="2" charset="-79"/>
              </a:rPr>
              <a:t>הוראות וכללי ההליך המלאים והמחייבים, הינם כמפורט במסמכי ההליך אשר יגברו על כל הוראה אחרת במקרה של סתירה או אי התאמה. </a:t>
            </a:r>
          </a:p>
          <a:p>
            <a:pPr algn="r" rtl="1"/>
            <a:r>
              <a:rPr lang="he-IL" sz="2000" dirty="0">
                <a:solidFill>
                  <a:prstClr val="black"/>
                </a:solidFill>
                <a:latin typeface="Assistant" pitchFamily="2" charset="-79"/>
                <a:cs typeface="Assistant" pitchFamily="2" charset="-79"/>
              </a:rPr>
              <a:t>המציעים מתבקשים לקרוא את מסמכי ההליך בעיון ובקפידה ולהעלות שאלות ובקשות הבהרה בקשר להוראותיהם, בהתאם להנחיות הקבועות בהזמנה להציע הצעות</a:t>
            </a:r>
            <a:r>
              <a:rPr lang="he-IL" sz="2000" dirty="0">
                <a:solidFill>
                  <a:schemeClr val="tx1"/>
                </a:solidFill>
                <a:latin typeface="Assistant" panose="00000500000000000000" pitchFamily="2" charset="-79"/>
                <a:cs typeface="Assistant" panose="00000500000000000000" pitchFamily="2" charset="-79"/>
              </a:rPr>
              <a:t>. </a:t>
            </a:r>
          </a:p>
        </p:txBody>
      </p:sp>
    </p:spTree>
    <p:extLst>
      <p:ext uri="{BB962C8B-B14F-4D97-AF65-F5344CB8AC3E}">
        <p14:creationId xmlns:p14="http://schemas.microsoft.com/office/powerpoint/2010/main" val="1149900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0BB8E-73E1-42A4-88BB-0EA46F72D213}"/>
              </a:ext>
            </a:extLst>
          </p:cNvPr>
          <p:cNvSpPr>
            <a:spLocks noGrp="1"/>
          </p:cNvSpPr>
          <p:nvPr>
            <p:ph type="title"/>
          </p:nvPr>
        </p:nvSpPr>
        <p:spPr>
          <a:xfrm>
            <a:off x="838200" y="211680"/>
            <a:ext cx="10515600" cy="1325563"/>
          </a:xfrm>
        </p:spPr>
        <p:txBody>
          <a:bodyPr/>
          <a:lstStyle/>
          <a:p>
            <a:r>
              <a:rPr lang="he-IL" dirty="0"/>
              <a:t> לוחות זמני מכרז  </a:t>
            </a:r>
            <a:br>
              <a:rPr kumimoji="0" lang="he-IL" sz="4400" b="1" i="0" strike="noStrike" kern="1200" cap="none" spc="0" normalizeH="0" baseline="0" noProof="0" dirty="0">
                <a:ln>
                  <a:noFill/>
                </a:ln>
                <a:solidFill>
                  <a:prstClr val="black"/>
                </a:solidFill>
                <a:effectLst/>
                <a:uLnTx/>
                <a:uFillTx/>
                <a:latin typeface="Assistant" pitchFamily="2" charset="-79"/>
                <a:cs typeface="Assistant" pitchFamily="2" charset="-79"/>
              </a:rPr>
            </a:br>
            <a:endParaRPr lang="en-IL" dirty="0"/>
          </a:p>
        </p:txBody>
      </p:sp>
      <p:sp>
        <p:nvSpPr>
          <p:cNvPr id="6" name="תיבת טקסט 5">
            <a:extLst>
              <a:ext uri="{FF2B5EF4-FFF2-40B4-BE49-F238E27FC236}">
                <a16:creationId xmlns:a16="http://schemas.microsoft.com/office/drawing/2014/main" id="{92EC5AA6-226D-CBB3-0985-90E2F78ED013}"/>
              </a:ext>
            </a:extLst>
          </p:cNvPr>
          <p:cNvSpPr txBox="1"/>
          <p:nvPr/>
        </p:nvSpPr>
        <p:spPr>
          <a:xfrm>
            <a:off x="3766657" y="1801207"/>
            <a:ext cx="7523519" cy="3077766"/>
          </a:xfrm>
          <a:prstGeom prst="rect">
            <a:avLst/>
          </a:prstGeom>
          <a:noFill/>
        </p:spPr>
        <p:txBody>
          <a:bodyPr wrap="square">
            <a:spAutoFit/>
          </a:bodyPr>
          <a:lstStyle/>
          <a:p>
            <a:pPr algn="r" rtl="1">
              <a:defRPr/>
            </a:pPr>
            <a:endParaRPr lang="he-IL" sz="2000" b="1" kern="100" dirty="0">
              <a:latin typeface="Calibri" panose="020F0502020204030204" pitchFamily="34" charset="0"/>
              <a:ea typeface="Calibri" panose="020F0502020204030204" pitchFamily="34" charset="0"/>
              <a:cs typeface="Arial" panose="020B0604020202020204" pitchFamily="34" charset="0"/>
            </a:endParaRPr>
          </a:p>
          <a:p>
            <a:pPr marL="342900" indent="-342900" algn="r" rtl="1">
              <a:buFont typeface="Arial" panose="020B0604020202020204" pitchFamily="34" charset="0"/>
              <a:buChar char="•"/>
            </a:pPr>
            <a:r>
              <a:rPr lang="he-IL" sz="2000" b="1" kern="100" dirty="0">
                <a:latin typeface="Calibri" panose="020F0502020204030204" pitchFamily="34" charset="0"/>
                <a:ea typeface="Calibri" panose="020F0502020204030204" pitchFamily="34" charset="0"/>
                <a:cs typeface="Arial" panose="020B0604020202020204" pitchFamily="34" charset="0"/>
              </a:rPr>
              <a:t> </a:t>
            </a:r>
            <a:r>
              <a:rPr lang="he-IL" sz="2000" b="1" dirty="0">
                <a:solidFill>
                  <a:prstClr val="black"/>
                </a:solidFill>
                <a:latin typeface="Assistant" pitchFamily="2" charset="-79"/>
                <a:cs typeface="Assistant" pitchFamily="2" charset="-79"/>
              </a:rPr>
              <a:t>סיור קבלנים (לא חובה ) </a:t>
            </a:r>
          </a:p>
          <a:p>
            <a:pPr algn="r" rtl="1"/>
            <a:r>
              <a:rPr lang="he-IL" sz="2000" b="1" dirty="0">
                <a:solidFill>
                  <a:prstClr val="black"/>
                </a:solidFill>
                <a:latin typeface="Assistant" pitchFamily="2" charset="-79"/>
                <a:cs typeface="Assistant" pitchFamily="2" charset="-79"/>
              </a:rPr>
              <a:t>        </a:t>
            </a:r>
            <a:r>
              <a:rPr lang="he-IL" sz="2000" dirty="0">
                <a:solidFill>
                  <a:prstClr val="black"/>
                </a:solidFill>
                <a:latin typeface="Assistant" pitchFamily="2" charset="-79"/>
                <a:cs typeface="Assistant" pitchFamily="2" charset="-79"/>
              </a:rPr>
              <a:t>יום ה' 16/06/2026 בשעה  11:30 במשרד מהנדס העיר.</a:t>
            </a:r>
          </a:p>
          <a:p>
            <a:pPr marL="342900" indent="-342900" algn="r" rtl="1">
              <a:lnSpc>
                <a:spcPct val="150000"/>
              </a:lnSpc>
              <a:spcBef>
                <a:spcPts val="0"/>
              </a:spcBef>
              <a:buFont typeface="Arial" panose="020B0604020202020204" pitchFamily="34" charset="0"/>
              <a:buChar char="•"/>
              <a:defRPr/>
            </a:pPr>
            <a:r>
              <a:rPr lang="he-IL" sz="2000" dirty="0">
                <a:solidFill>
                  <a:prstClr val="black"/>
                </a:solidFill>
                <a:latin typeface="Assistant" pitchFamily="2" charset="-79"/>
                <a:cs typeface="Assistant" pitchFamily="2" charset="-79"/>
              </a:rPr>
              <a:t> </a:t>
            </a:r>
            <a:r>
              <a:rPr kumimoji="0" lang="he-IL" sz="2000" b="1" i="0" strike="noStrike" kern="1200" cap="none" spc="0" normalizeH="0" baseline="0" noProof="0" dirty="0">
                <a:ln>
                  <a:noFill/>
                </a:ln>
                <a:solidFill>
                  <a:prstClr val="black"/>
                </a:solidFill>
                <a:effectLst/>
                <a:uLnTx/>
                <a:uFillTx/>
                <a:latin typeface="Assistant" pitchFamily="2" charset="-79"/>
                <a:cs typeface="Assistant" pitchFamily="2" charset="-79"/>
              </a:rPr>
              <a:t>מועד אחרון להגשת שאלות הבהרה </a:t>
            </a:r>
            <a:r>
              <a:rPr kumimoji="0" lang="he-IL" sz="2000" i="0" strike="noStrike" kern="1200" cap="none" spc="0" normalizeH="0" baseline="0" noProof="0" dirty="0">
                <a:ln>
                  <a:noFill/>
                </a:ln>
                <a:solidFill>
                  <a:prstClr val="black"/>
                </a:solidFill>
                <a:effectLst/>
                <a:uLnTx/>
                <a:uFillTx/>
                <a:latin typeface="Assistant" pitchFamily="2" charset="-79"/>
                <a:cs typeface="Assistant" pitchFamily="2" charset="-79"/>
              </a:rPr>
              <a:t>– </a:t>
            </a:r>
            <a:r>
              <a:rPr lang="he-IL" dirty="0"/>
              <a:t>עד ליום </a:t>
            </a:r>
            <a:r>
              <a:rPr lang="he-IL" b="1" dirty="0"/>
              <a:t>21/06/26</a:t>
            </a:r>
            <a:r>
              <a:rPr lang="he-IL" dirty="0"/>
              <a:t> </a:t>
            </a:r>
            <a:r>
              <a:rPr lang="he-IL" b="1" dirty="0"/>
              <a:t> </a:t>
            </a:r>
            <a:r>
              <a:rPr lang="he-IL" dirty="0"/>
              <a:t>ועד השעה </a:t>
            </a:r>
            <a:r>
              <a:rPr lang="he-IL" b="1" u="sng" dirty="0"/>
              <a:t>12:00</a:t>
            </a:r>
            <a:r>
              <a:rPr lang="he-IL" dirty="0"/>
              <a:t> יהיה רשאי כל אחד להפנות לעירייה בדוא"ל </a:t>
            </a:r>
            <a:r>
              <a:rPr lang="en-US" u="sng" dirty="0">
                <a:hlinkClick r:id="rId2"/>
              </a:rPr>
              <a:t>yana@netivot.muni.il</a:t>
            </a:r>
            <a:r>
              <a:rPr lang="en-US" dirty="0"/>
              <a:t>  </a:t>
            </a:r>
            <a:r>
              <a:rPr lang="he-IL" dirty="0"/>
              <a:t> שאלות הבהרה בכתב במסמך </a:t>
            </a:r>
            <a:r>
              <a:rPr lang="en-US" dirty="0"/>
              <a:t>MS</a:t>
            </a:r>
            <a:r>
              <a:rPr lang="he-IL" dirty="0"/>
              <a:t>-</a:t>
            </a:r>
            <a:r>
              <a:rPr lang="en-US" dirty="0"/>
              <a:t>WORD</a:t>
            </a:r>
            <a:r>
              <a:rPr lang="he-IL" dirty="0"/>
              <a:t> בלבד</a:t>
            </a:r>
            <a:endParaRPr kumimoji="0" lang="he-IL" sz="2000" i="0" strike="noStrike" kern="1200" cap="none" spc="0" normalizeH="0" baseline="0" noProof="0" dirty="0">
              <a:ln>
                <a:noFill/>
              </a:ln>
              <a:solidFill>
                <a:prstClr val="black"/>
              </a:solidFill>
              <a:effectLst/>
              <a:uLnTx/>
              <a:uFillTx/>
              <a:latin typeface="Assistant" pitchFamily="2" charset="-79"/>
              <a:cs typeface="Assistant" pitchFamily="2" charset="-79"/>
            </a:endParaRPr>
          </a:p>
          <a:p>
            <a:pPr marL="342900" indent="-342900" algn="r" rtl="1">
              <a:lnSpc>
                <a:spcPct val="150000"/>
              </a:lnSpc>
              <a:spcBef>
                <a:spcPts val="0"/>
              </a:spcBef>
              <a:buFont typeface="Arial" panose="020B0604020202020204" pitchFamily="34" charset="0"/>
              <a:buChar char="•"/>
              <a:defRPr/>
            </a:pPr>
            <a:r>
              <a:rPr kumimoji="0" lang="he-IL" sz="2000" b="1" i="0" strike="noStrike" kern="1200" cap="none" spc="0" normalizeH="0" baseline="0" noProof="0" dirty="0">
                <a:ln>
                  <a:noFill/>
                </a:ln>
                <a:solidFill>
                  <a:prstClr val="black"/>
                </a:solidFill>
                <a:effectLst/>
                <a:uLnTx/>
                <a:uFillTx/>
                <a:latin typeface="Assistant" pitchFamily="2" charset="-79"/>
                <a:cs typeface="Assistant" pitchFamily="2" charset="-79"/>
              </a:rPr>
              <a:t>מועד אחרון להגשת הצעות </a:t>
            </a:r>
            <a:r>
              <a:rPr kumimoji="0" lang="he-IL" sz="2000" i="0" strike="noStrike" kern="1200" cap="none" spc="0" normalizeH="0" baseline="0" noProof="0" dirty="0">
                <a:ln>
                  <a:noFill/>
                </a:ln>
                <a:solidFill>
                  <a:prstClr val="black"/>
                </a:solidFill>
                <a:effectLst/>
                <a:uLnTx/>
                <a:uFillTx/>
                <a:latin typeface="Assistant" pitchFamily="2" charset="-79"/>
                <a:cs typeface="Assistant" pitchFamily="2" charset="-79"/>
              </a:rPr>
              <a:t>– 30.6.26</a:t>
            </a:r>
            <a:r>
              <a:rPr kumimoji="0" lang="he-IL" sz="2000" i="0" strike="noStrike" kern="1200" cap="none" spc="0" normalizeH="0" baseline="0" noProof="0" dirty="0">
                <a:ln>
                  <a:noFill/>
                </a:ln>
                <a:solidFill>
                  <a:prstClr val="black"/>
                </a:solidFill>
                <a:effectLst/>
                <a:highlight>
                  <a:srgbClr val="FFFF00"/>
                </a:highlight>
                <a:uLnTx/>
                <a:uFillTx/>
                <a:latin typeface="Assistant" pitchFamily="2" charset="-79"/>
                <a:cs typeface="Assistant" pitchFamily="2" charset="-79"/>
              </a:rPr>
              <a:t> </a:t>
            </a:r>
            <a:r>
              <a:rPr lang="he-IL" sz="2000" dirty="0">
                <a:solidFill>
                  <a:prstClr val="black"/>
                </a:solidFill>
                <a:latin typeface="Assistant" pitchFamily="2" charset="-79"/>
                <a:cs typeface="Assistant" pitchFamily="2" charset="-79"/>
              </a:rPr>
              <a:t>עד השעה 12:00</a:t>
            </a:r>
          </a:p>
          <a:p>
            <a:pPr algn="r" rtl="1"/>
            <a:endParaRPr lang="he-IL" sz="2000" dirty="0">
              <a:solidFill>
                <a:schemeClr val="tx1"/>
              </a:solidFill>
              <a:latin typeface="Assistant" panose="00000500000000000000" pitchFamily="2" charset="-79"/>
              <a:cs typeface="Assistant" panose="00000500000000000000" pitchFamily="2" charset="-79"/>
            </a:endParaRPr>
          </a:p>
        </p:txBody>
      </p:sp>
    </p:spTree>
    <p:extLst>
      <p:ext uri="{BB962C8B-B14F-4D97-AF65-F5344CB8AC3E}">
        <p14:creationId xmlns:p14="http://schemas.microsoft.com/office/powerpoint/2010/main" val="2451559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0BB8E-73E1-42A4-88BB-0EA46F72D213}"/>
              </a:ext>
            </a:extLst>
          </p:cNvPr>
          <p:cNvSpPr>
            <a:spLocks noGrp="1"/>
          </p:cNvSpPr>
          <p:nvPr>
            <p:ph type="title"/>
          </p:nvPr>
        </p:nvSpPr>
        <p:spPr>
          <a:xfrm>
            <a:off x="838200" y="35511"/>
            <a:ext cx="10515600" cy="1325563"/>
          </a:xfrm>
        </p:spPr>
        <p:txBody>
          <a:bodyPr/>
          <a:lstStyle/>
          <a:p>
            <a:r>
              <a:rPr lang="he-IL" dirty="0"/>
              <a:t>תיאור ונתונים כלליים </a:t>
            </a:r>
            <a:endParaRPr lang="en-IL" dirty="0"/>
          </a:p>
        </p:txBody>
      </p:sp>
      <p:sp>
        <p:nvSpPr>
          <p:cNvPr id="6" name="תיבת טקסט 5">
            <a:extLst>
              <a:ext uri="{FF2B5EF4-FFF2-40B4-BE49-F238E27FC236}">
                <a16:creationId xmlns:a16="http://schemas.microsoft.com/office/drawing/2014/main" id="{69C61EA1-FF63-8C5F-7036-9CF4242ED0AD}"/>
              </a:ext>
            </a:extLst>
          </p:cNvPr>
          <p:cNvSpPr txBox="1"/>
          <p:nvPr/>
        </p:nvSpPr>
        <p:spPr>
          <a:xfrm>
            <a:off x="1699953" y="1211445"/>
            <a:ext cx="9956278" cy="5909310"/>
          </a:xfrm>
          <a:prstGeom prst="rect">
            <a:avLst/>
          </a:prstGeom>
          <a:noFill/>
        </p:spPr>
        <p:txBody>
          <a:bodyPr wrap="square">
            <a:spAutoFit/>
          </a:bodyPr>
          <a:lstStyle/>
          <a:p>
            <a:pPr marL="0" marR="0" lvl="0" indent="0" algn="r" defTabSz="914400" rtl="1" eaLnBrk="1" fontAlgn="auto" latinLnBrk="0" hangingPunct="1">
              <a:spcBef>
                <a:spcPts val="0"/>
              </a:spcBef>
              <a:spcAft>
                <a:spcPts val="0"/>
              </a:spcAft>
              <a:buClrTx/>
              <a:buSzTx/>
              <a:buFontTx/>
              <a:buNone/>
              <a:tabLst/>
              <a:defRPr/>
            </a:pPr>
            <a:endParaRPr kumimoji="0" lang="he-IL" sz="1800" i="0" u="sng" strike="noStrike" kern="1200" cap="none" spc="0" normalizeH="0" baseline="0" noProof="0" dirty="0">
              <a:ln>
                <a:noFill/>
              </a:ln>
              <a:solidFill>
                <a:prstClr val="black"/>
              </a:solidFill>
              <a:effectLst/>
              <a:uLnTx/>
              <a:uFillTx/>
              <a:latin typeface="Assistant" pitchFamily="2" charset="-79"/>
              <a:cs typeface="Assistant" pitchFamily="2" charset="-79"/>
            </a:endParaRPr>
          </a:p>
          <a:p>
            <a:pPr marL="0" marR="0" lvl="0" indent="0" algn="r" defTabSz="914400" rtl="1" eaLnBrk="1" fontAlgn="auto" latinLnBrk="0" hangingPunct="1">
              <a:spcBef>
                <a:spcPts val="0"/>
              </a:spcBef>
              <a:spcAft>
                <a:spcPts val="0"/>
              </a:spcAft>
              <a:buClrTx/>
              <a:buSzTx/>
              <a:buFontTx/>
              <a:buNone/>
              <a:tabLst/>
              <a:defRPr/>
            </a:pPr>
            <a:r>
              <a:rPr kumimoji="0" lang="he-IL" sz="1800" i="0" u="none" strike="noStrike" kern="1200" cap="none" spc="0" normalizeH="0" baseline="0" noProof="0" dirty="0">
                <a:ln>
                  <a:noFill/>
                </a:ln>
                <a:solidFill>
                  <a:prstClr val="black"/>
                </a:solidFill>
                <a:effectLst/>
                <a:uLnTx/>
                <a:uFillTx/>
                <a:latin typeface="Assistant" pitchFamily="2" charset="-79"/>
                <a:cs typeface="Assistant" pitchFamily="2" charset="-79"/>
              </a:rPr>
              <a:t>עירית נתיבות מקדמת פרויקט להקמה של מעון יום </a:t>
            </a:r>
            <a:r>
              <a:rPr lang="he-IL" dirty="0">
                <a:solidFill>
                  <a:prstClr val="black"/>
                </a:solidFill>
                <a:latin typeface="Assistant" pitchFamily="2" charset="-79"/>
                <a:cs typeface="Assistant" pitchFamily="2" charset="-79"/>
              </a:rPr>
              <a:t>בעיר נתיבות  במגרש 821</a:t>
            </a:r>
          </a:p>
          <a:p>
            <a:pPr marL="0" marR="0" lvl="0" indent="0" algn="r" defTabSz="914400" rtl="1" eaLnBrk="1" fontAlgn="auto" latinLnBrk="0" hangingPunct="1">
              <a:spcBef>
                <a:spcPts val="0"/>
              </a:spcBef>
              <a:spcAft>
                <a:spcPts val="0"/>
              </a:spcAft>
              <a:buClrTx/>
              <a:buSzTx/>
              <a:buFontTx/>
              <a:buNone/>
              <a:tabLst/>
              <a:defRPr/>
            </a:pPr>
            <a:r>
              <a:rPr lang="he-IL" dirty="0">
                <a:solidFill>
                  <a:prstClr val="black"/>
                </a:solidFill>
                <a:latin typeface="Assistant" pitchFamily="2" charset="-79"/>
                <a:cs typeface="Assistant" pitchFamily="2" charset="-79"/>
              </a:rPr>
              <a:t>*תשומת לב המציע כי ההתקשרות הינה </a:t>
            </a:r>
            <a:r>
              <a:rPr lang="he-IL" dirty="0" err="1">
                <a:solidFill>
                  <a:prstClr val="black"/>
                </a:solidFill>
                <a:latin typeface="Assistant" pitchFamily="2" charset="-79"/>
                <a:cs typeface="Assistant" pitchFamily="2" charset="-79"/>
              </a:rPr>
              <a:t>פאושלית</a:t>
            </a:r>
            <a:r>
              <a:rPr lang="he-IL" dirty="0">
                <a:solidFill>
                  <a:prstClr val="black"/>
                </a:solidFill>
                <a:latin typeface="Assistant" pitchFamily="2" charset="-79"/>
                <a:cs typeface="Assistant" pitchFamily="2" charset="-79"/>
              </a:rPr>
              <a:t> המחיר קבוע במסמכי המכרז והקבלן נדרש להציג הנחה או 0% הנחה עבור הבניין (מבנה 01) ולמדידה עבור הפיתוח (מבנה 02)</a:t>
            </a:r>
          </a:p>
          <a:p>
            <a:pPr marL="0" marR="0" lvl="0" indent="0" algn="r" defTabSz="914400" rtl="1" eaLnBrk="1" fontAlgn="auto" latinLnBrk="0" hangingPunct="1">
              <a:spcBef>
                <a:spcPts val="0"/>
              </a:spcBef>
              <a:spcAft>
                <a:spcPts val="0"/>
              </a:spcAft>
              <a:buClrTx/>
              <a:buSzTx/>
              <a:buFontTx/>
              <a:buNone/>
              <a:tabLst/>
              <a:defRPr/>
            </a:pPr>
            <a:r>
              <a:rPr lang="he-IL" dirty="0">
                <a:solidFill>
                  <a:prstClr val="black"/>
                </a:solidFill>
                <a:latin typeface="Assistant" pitchFamily="2" charset="-79"/>
                <a:cs typeface="Assistant" pitchFamily="2" charset="-79"/>
              </a:rPr>
              <a:t>עבור הפרק </a:t>
            </a:r>
            <a:r>
              <a:rPr lang="he-IL" dirty="0" err="1">
                <a:solidFill>
                  <a:prstClr val="black"/>
                </a:solidFill>
                <a:latin typeface="Assistant" pitchFamily="2" charset="-79"/>
                <a:cs typeface="Assistant" pitchFamily="2" charset="-79"/>
              </a:rPr>
              <a:t>הפאושלי</a:t>
            </a:r>
            <a:r>
              <a:rPr lang="he-IL" dirty="0">
                <a:solidFill>
                  <a:prstClr val="black"/>
                </a:solidFill>
                <a:latin typeface="Assistant" pitchFamily="2" charset="-79"/>
                <a:cs typeface="Assistant" pitchFamily="2" charset="-79"/>
              </a:rPr>
              <a:t> כלל חלקי המבנה כולל בין היתר עבודות חפירה ופינוי עד לתחתית קורות יסוד בכל תחום הבניין </a:t>
            </a:r>
            <a:r>
              <a:rPr lang="he-IL" b="1" u="sng" dirty="0">
                <a:solidFill>
                  <a:prstClr val="black"/>
                </a:solidFill>
                <a:latin typeface="Assistant" pitchFamily="2" charset="-79"/>
                <a:cs typeface="Assistant" pitchFamily="2" charset="-79"/>
              </a:rPr>
              <a:t>תשומת לב הקבלן כי קיימים עודפי חפירה בגובה של כ4 מטר</a:t>
            </a:r>
            <a:r>
              <a:rPr lang="he-IL" dirty="0">
                <a:solidFill>
                  <a:prstClr val="black"/>
                </a:solidFill>
                <a:latin typeface="Assistant" pitchFamily="2" charset="-79"/>
                <a:cs typeface="Assistant" pitchFamily="2" charset="-79"/>
              </a:rPr>
              <a:t>, ביסוס, בטון, בניה, איטום, אלומיניום, נגרות, מסגרות אומן, חשמל, מתח נמוך, תקשורת, מיזוג אויר, בטיחות, הג"א, אדריכלות, מעלית </a:t>
            </a:r>
            <a:r>
              <a:rPr lang="he-IL" dirty="0" err="1">
                <a:solidFill>
                  <a:prstClr val="black"/>
                </a:solidFill>
                <a:latin typeface="Assistant" pitchFamily="2" charset="-79"/>
                <a:cs typeface="Assistant" pitchFamily="2" charset="-79"/>
              </a:rPr>
              <a:t>ספרינקלרים</a:t>
            </a:r>
            <a:r>
              <a:rPr lang="he-IL" dirty="0">
                <a:solidFill>
                  <a:prstClr val="black"/>
                </a:solidFill>
                <a:latin typeface="Assistant" pitchFamily="2" charset="-79"/>
                <a:cs typeface="Assistant" pitchFamily="2" charset="-79"/>
              </a:rPr>
              <a:t>, אינסטלציה ותברואה ביצוע בהתאם לדוח תרמי ואקוסטי המצורף למכרז  (מתקנים דשא </a:t>
            </a:r>
            <a:r>
              <a:rPr lang="he-IL" dirty="0" err="1">
                <a:solidFill>
                  <a:prstClr val="black"/>
                </a:solidFill>
                <a:latin typeface="Assistant" pitchFamily="2" charset="-79"/>
                <a:cs typeface="Assistant" pitchFamily="2" charset="-79"/>
              </a:rPr>
              <a:t>סנטטי</a:t>
            </a:r>
            <a:r>
              <a:rPr lang="he-IL" dirty="0">
                <a:solidFill>
                  <a:prstClr val="black"/>
                </a:solidFill>
                <a:latin typeface="Assistant" pitchFamily="2" charset="-79"/>
                <a:cs typeface="Assistant" pitchFamily="2" charset="-79"/>
              </a:rPr>
              <a:t> הצללות וגידור של קומה א' כלול במבנה </a:t>
            </a:r>
            <a:r>
              <a:rPr lang="he-IL" dirty="0" err="1">
                <a:solidFill>
                  <a:prstClr val="black"/>
                </a:solidFill>
                <a:latin typeface="Assistant" pitchFamily="2" charset="-79"/>
                <a:cs typeface="Assistant" pitchFamily="2" charset="-79"/>
              </a:rPr>
              <a:t>פאושלי</a:t>
            </a:r>
            <a:r>
              <a:rPr lang="he-IL" dirty="0">
                <a:solidFill>
                  <a:prstClr val="black"/>
                </a:solidFill>
                <a:latin typeface="Assistant" pitchFamily="2" charset="-79"/>
                <a:cs typeface="Assistant" pitchFamily="2" charset="-79"/>
              </a:rPr>
              <a:t> ) עד לגמר מושלם וקבלת טופס 4 למבנה. ע"פ התכניות המצורפות וע"פ כל הרשימות והמפרטים.</a:t>
            </a:r>
          </a:p>
          <a:p>
            <a:pPr marL="0" marR="0" lvl="0" indent="0" algn="r" defTabSz="914400" rtl="1" eaLnBrk="1" fontAlgn="auto" latinLnBrk="0" hangingPunct="1">
              <a:spcBef>
                <a:spcPts val="0"/>
              </a:spcBef>
              <a:spcAft>
                <a:spcPts val="0"/>
              </a:spcAft>
              <a:buClrTx/>
              <a:buSzTx/>
              <a:buFontTx/>
              <a:buNone/>
              <a:tabLst/>
              <a:defRPr/>
            </a:pPr>
            <a:r>
              <a:rPr lang="he-IL" dirty="0">
                <a:solidFill>
                  <a:prstClr val="black"/>
                </a:solidFill>
                <a:latin typeface="Assistant" pitchFamily="2" charset="-79"/>
                <a:cs typeface="Assistant" pitchFamily="2" charset="-79"/>
              </a:rPr>
              <a:t>עבור עבודות הפיתוח ההתקשרות הינה למדידה בהתאם לכתב הכמויות המצורף למכרז.</a:t>
            </a:r>
          </a:p>
          <a:p>
            <a:pPr marL="0" marR="0" lvl="0" indent="0" algn="r" defTabSz="914400" rtl="1" eaLnBrk="1" fontAlgn="auto" latinLnBrk="0" hangingPunct="1">
              <a:spcBef>
                <a:spcPts val="0"/>
              </a:spcBef>
              <a:spcAft>
                <a:spcPts val="0"/>
              </a:spcAft>
              <a:buClrTx/>
              <a:buSzTx/>
              <a:buFontTx/>
              <a:buNone/>
              <a:tabLst/>
              <a:defRPr/>
            </a:pPr>
            <a:r>
              <a:rPr lang="he-IL" dirty="0">
                <a:solidFill>
                  <a:prstClr val="black"/>
                </a:solidFill>
                <a:highlight>
                  <a:srgbClr val="FFFF00"/>
                </a:highlight>
                <a:latin typeface="Assistant" pitchFamily="2" charset="-79"/>
                <a:cs typeface="Assistant" pitchFamily="2" charset="-79"/>
              </a:rPr>
              <a:t>מכרז זה לא כולל את </a:t>
            </a:r>
            <a:r>
              <a:rPr lang="he-IL" dirty="0" err="1">
                <a:solidFill>
                  <a:prstClr val="black"/>
                </a:solidFill>
                <a:highlight>
                  <a:srgbClr val="FFFF00"/>
                </a:highlight>
                <a:latin typeface="Assistant" pitchFamily="2" charset="-79"/>
                <a:cs typeface="Assistant" pitchFamily="2" charset="-79"/>
              </a:rPr>
              <a:t>ההצטידות</a:t>
            </a:r>
            <a:r>
              <a:rPr lang="he-IL" dirty="0">
                <a:solidFill>
                  <a:prstClr val="black"/>
                </a:solidFill>
                <a:highlight>
                  <a:srgbClr val="FFFF00"/>
                </a:highlight>
                <a:latin typeface="Assistant" pitchFamily="2" charset="-79"/>
                <a:cs typeface="Assistant" pitchFamily="2" charset="-79"/>
              </a:rPr>
              <a:t> של הבניין, שולחנות, כסאות ושאר אביזרי </a:t>
            </a:r>
            <a:r>
              <a:rPr lang="he-IL" dirty="0" err="1">
                <a:solidFill>
                  <a:prstClr val="black"/>
                </a:solidFill>
                <a:highlight>
                  <a:srgbClr val="FFFF00"/>
                </a:highlight>
                <a:latin typeface="Assistant" pitchFamily="2" charset="-79"/>
                <a:cs typeface="Assistant" pitchFamily="2" charset="-79"/>
              </a:rPr>
              <a:t>הצטידות</a:t>
            </a:r>
            <a:r>
              <a:rPr lang="he-IL" dirty="0">
                <a:solidFill>
                  <a:prstClr val="black"/>
                </a:solidFill>
                <a:highlight>
                  <a:srgbClr val="FFFF00"/>
                </a:highlight>
                <a:latin typeface="Assistant" pitchFamily="2" charset="-79"/>
                <a:cs typeface="Assistant" pitchFamily="2" charset="-79"/>
              </a:rPr>
              <a:t> שאינם מקובעים לבניין.</a:t>
            </a:r>
          </a:p>
          <a:p>
            <a:pPr marL="0" marR="0" lvl="0" indent="0" algn="r" defTabSz="914400" rtl="1" eaLnBrk="1" fontAlgn="auto" latinLnBrk="0" hangingPunct="1">
              <a:spcBef>
                <a:spcPts val="0"/>
              </a:spcBef>
              <a:spcAft>
                <a:spcPts val="0"/>
              </a:spcAft>
              <a:buClrTx/>
              <a:buSzTx/>
              <a:buFontTx/>
              <a:buNone/>
              <a:tabLst/>
              <a:defRPr/>
            </a:pPr>
            <a:r>
              <a:rPr lang="he-IL" dirty="0">
                <a:solidFill>
                  <a:prstClr val="black"/>
                </a:solidFill>
                <a:highlight>
                  <a:srgbClr val="FFFF00"/>
                </a:highlight>
                <a:latin typeface="Assistant" pitchFamily="2" charset="-79"/>
                <a:cs typeface="Assistant" pitchFamily="2" charset="-79"/>
              </a:rPr>
              <a:t>על המציע לקחת בחשבון במסגרת הצעתו ביצוע </a:t>
            </a:r>
            <a:r>
              <a:rPr lang="he-IL" dirty="0" err="1">
                <a:solidFill>
                  <a:prstClr val="black"/>
                </a:solidFill>
                <a:highlight>
                  <a:srgbClr val="FFFF00"/>
                </a:highlight>
                <a:latin typeface="Assistant" pitchFamily="2" charset="-79"/>
                <a:cs typeface="Assistant" pitchFamily="2" charset="-79"/>
              </a:rPr>
              <a:t>פאושלי</a:t>
            </a:r>
            <a:r>
              <a:rPr lang="he-IL" dirty="0">
                <a:solidFill>
                  <a:prstClr val="black"/>
                </a:solidFill>
                <a:highlight>
                  <a:srgbClr val="FFFF00"/>
                </a:highlight>
                <a:latin typeface="Assistant" pitchFamily="2" charset="-79"/>
                <a:cs typeface="Assistant" pitchFamily="2" charset="-79"/>
              </a:rPr>
              <a:t> של מטבח, </a:t>
            </a:r>
            <a:endParaRPr lang="he-IL" dirty="0">
              <a:solidFill>
                <a:prstClr val="black"/>
              </a:solidFill>
              <a:latin typeface="Assistant" pitchFamily="2" charset="-79"/>
              <a:cs typeface="Assistant" pitchFamily="2" charset="-79"/>
            </a:endParaRPr>
          </a:p>
          <a:p>
            <a:pPr marR="0" lvl="0" algn="r" defTabSz="914400" rtl="1" eaLnBrk="1" fontAlgn="auto" latinLnBrk="0" hangingPunct="1">
              <a:spcBef>
                <a:spcPts val="0"/>
              </a:spcBef>
              <a:spcAft>
                <a:spcPts val="0"/>
              </a:spcAft>
              <a:buClrTx/>
              <a:buSzTx/>
              <a:tabLst/>
              <a:defRPr/>
            </a:pPr>
            <a:r>
              <a:rPr kumimoji="0" lang="he-IL" sz="1800" i="0" u="none" strike="noStrike" kern="1200" cap="none" spc="0" normalizeH="0" baseline="0" noProof="0" dirty="0">
                <a:ln>
                  <a:noFill/>
                </a:ln>
                <a:solidFill>
                  <a:prstClr val="black"/>
                </a:solidFill>
                <a:effectLst/>
                <a:uLnTx/>
                <a:uFillTx/>
                <a:latin typeface="Assistant" pitchFamily="2" charset="-79"/>
                <a:cs typeface="Assistant" pitchFamily="2" charset="-79"/>
              </a:rPr>
              <a:t>מעון היום מתוכנן בשטח מגרש של </a:t>
            </a:r>
            <a:r>
              <a:rPr kumimoji="0" lang="he-IL" sz="1800" i="0" u="none" strike="noStrike" kern="1200" cap="none" spc="0" normalizeH="0" baseline="0" noProof="0" dirty="0">
                <a:ln>
                  <a:noFill/>
                </a:ln>
                <a:solidFill>
                  <a:prstClr val="black"/>
                </a:solidFill>
                <a:effectLst/>
                <a:highlight>
                  <a:srgbClr val="FFFF00"/>
                </a:highlight>
                <a:uLnTx/>
                <a:uFillTx/>
                <a:latin typeface="Assistant" pitchFamily="2" charset="-79"/>
                <a:cs typeface="Assistant" pitchFamily="2" charset="-79"/>
              </a:rPr>
              <a:t>2,000</a:t>
            </a:r>
            <a:r>
              <a:rPr kumimoji="0" lang="he-IL" sz="1800" i="0" u="none" strike="noStrike" kern="1200" cap="none" spc="0" normalizeH="0" baseline="0" noProof="0" dirty="0">
                <a:ln>
                  <a:noFill/>
                </a:ln>
                <a:solidFill>
                  <a:prstClr val="black"/>
                </a:solidFill>
                <a:effectLst/>
                <a:uLnTx/>
                <a:uFillTx/>
                <a:latin typeface="Assistant" pitchFamily="2" charset="-79"/>
                <a:cs typeface="Assistant" pitchFamily="2" charset="-79"/>
              </a:rPr>
              <a:t> מ"ר ומכיל:</a:t>
            </a:r>
          </a:p>
          <a:p>
            <a:pPr marR="0" lvl="0" algn="r" defTabSz="914400" rtl="1" eaLnBrk="1" fontAlgn="auto" latinLnBrk="0" hangingPunct="1">
              <a:spcBef>
                <a:spcPts val="0"/>
              </a:spcBef>
              <a:spcAft>
                <a:spcPts val="0"/>
              </a:spcAft>
              <a:buClrTx/>
              <a:buSzTx/>
              <a:tabLst/>
              <a:defRPr/>
            </a:pPr>
            <a:r>
              <a:rPr kumimoji="0" lang="he-IL" sz="1800" b="1" i="0" u="none" strike="noStrike" kern="1200" cap="none" spc="0" normalizeH="0" baseline="0" noProof="0" dirty="0">
                <a:ln>
                  <a:noFill/>
                </a:ln>
                <a:solidFill>
                  <a:prstClr val="black"/>
                </a:solidFill>
                <a:effectLst/>
                <a:uLnTx/>
                <a:uFillTx/>
                <a:latin typeface="Assistant" pitchFamily="2" charset="-79"/>
                <a:cs typeface="Assistant" pitchFamily="2" charset="-79"/>
              </a:rPr>
              <a:t>        מבנה בשטח של כ</a:t>
            </a:r>
            <a:r>
              <a:rPr kumimoji="0" lang="he-IL" sz="1800" b="1" i="0" u="none" strike="noStrike" kern="1200" cap="none" spc="0" normalizeH="0" baseline="0" noProof="0" dirty="0">
                <a:ln>
                  <a:noFill/>
                </a:ln>
                <a:solidFill>
                  <a:prstClr val="black"/>
                </a:solidFill>
                <a:effectLst/>
                <a:highlight>
                  <a:srgbClr val="FFFF00"/>
                </a:highlight>
                <a:uLnTx/>
                <a:uFillTx/>
                <a:latin typeface="Assistant" pitchFamily="2" charset="-79"/>
                <a:cs typeface="Assistant" pitchFamily="2" charset="-79"/>
              </a:rPr>
              <a:t>1600</a:t>
            </a:r>
            <a:r>
              <a:rPr kumimoji="0" lang="he-IL" sz="1800" b="1" i="0" u="none" strike="noStrike" kern="1200" cap="none" spc="0" normalizeH="0" baseline="0" noProof="0" dirty="0">
                <a:ln>
                  <a:noFill/>
                </a:ln>
                <a:solidFill>
                  <a:prstClr val="black"/>
                </a:solidFill>
                <a:effectLst/>
                <a:uLnTx/>
                <a:uFillTx/>
                <a:latin typeface="Assistant" pitchFamily="2" charset="-79"/>
                <a:cs typeface="Assistant" pitchFamily="2" charset="-79"/>
              </a:rPr>
              <a:t>   מ"ר</a:t>
            </a:r>
          </a:p>
          <a:p>
            <a:pPr marR="0" lvl="0" algn="r" defTabSz="914400" rtl="1" eaLnBrk="1" fontAlgn="auto" latinLnBrk="0" hangingPunct="1">
              <a:spcBef>
                <a:spcPts val="0"/>
              </a:spcBef>
              <a:spcAft>
                <a:spcPts val="0"/>
              </a:spcAft>
              <a:buClrTx/>
              <a:buSzTx/>
              <a:tabLst/>
              <a:defRPr/>
            </a:pPr>
            <a:endParaRPr kumimoji="0" lang="he-IL" sz="1800" b="1" i="0" u="none" strike="noStrike" kern="1200" cap="none" spc="0" normalizeH="0" baseline="0" noProof="0" dirty="0">
              <a:ln>
                <a:noFill/>
              </a:ln>
              <a:solidFill>
                <a:prstClr val="black"/>
              </a:solidFill>
              <a:effectLst/>
              <a:uLnTx/>
              <a:uFillTx/>
              <a:latin typeface="Assistant" pitchFamily="2" charset="-79"/>
              <a:cs typeface="Assistant" pitchFamily="2" charset="-79"/>
            </a:endParaRPr>
          </a:p>
          <a:p>
            <a:pPr marL="285750" marR="0" lvl="0" indent="-285750" algn="r" defTabSz="914400" rtl="1" eaLnBrk="1" fontAlgn="auto" latinLnBrk="0" hangingPunct="1">
              <a:spcBef>
                <a:spcPts val="0"/>
              </a:spcBef>
              <a:spcAft>
                <a:spcPts val="0"/>
              </a:spcAft>
              <a:buClrTx/>
              <a:buSzTx/>
              <a:buFont typeface="Arial" panose="020B0604020202020204" pitchFamily="34" charset="0"/>
              <a:buChar char="•"/>
              <a:tabLst/>
              <a:defRPr/>
            </a:pPr>
            <a:r>
              <a:rPr kumimoji="0" lang="he-IL" sz="1800" i="0" u="none" strike="noStrike" kern="1200" cap="none" spc="0" normalizeH="0" baseline="0" noProof="0" dirty="0">
                <a:ln>
                  <a:noFill/>
                </a:ln>
                <a:solidFill>
                  <a:prstClr val="black"/>
                </a:solidFill>
                <a:effectLst/>
                <a:uLnTx/>
                <a:uFillTx/>
                <a:latin typeface="Assistant" pitchFamily="2" charset="-79"/>
                <a:cs typeface="Assistant" pitchFamily="2" charset="-79"/>
              </a:rPr>
              <a:t> קומת קרקע בשטח של כ- </a:t>
            </a:r>
            <a:r>
              <a:rPr kumimoji="0" lang="he-IL" sz="1800" i="0" u="none" strike="noStrike" kern="1200" cap="none" spc="0" normalizeH="0" baseline="0" noProof="0" dirty="0">
                <a:ln>
                  <a:noFill/>
                </a:ln>
                <a:solidFill>
                  <a:prstClr val="black"/>
                </a:solidFill>
                <a:effectLst/>
                <a:highlight>
                  <a:srgbClr val="FFFF00"/>
                </a:highlight>
                <a:uLnTx/>
                <a:uFillTx/>
                <a:latin typeface="Assistant" pitchFamily="2" charset="-79"/>
                <a:cs typeface="Assistant" pitchFamily="2" charset="-79"/>
              </a:rPr>
              <a:t>797</a:t>
            </a:r>
            <a:r>
              <a:rPr kumimoji="0" lang="he-IL" sz="1800" i="0" u="none" strike="noStrike" kern="1200" cap="none" spc="0" normalizeH="0" baseline="0" noProof="0" dirty="0">
                <a:ln>
                  <a:noFill/>
                </a:ln>
                <a:solidFill>
                  <a:prstClr val="black"/>
                </a:solidFill>
                <a:effectLst/>
                <a:uLnTx/>
                <a:uFillTx/>
                <a:latin typeface="Assistant" pitchFamily="2" charset="-79"/>
                <a:cs typeface="Assistant" pitchFamily="2" charset="-79"/>
              </a:rPr>
              <a:t> מ"ר</a:t>
            </a:r>
          </a:p>
          <a:p>
            <a:pPr marR="0" lvl="0" algn="r" defTabSz="914400" rtl="1" eaLnBrk="1" fontAlgn="auto" latinLnBrk="0" hangingPunct="1">
              <a:spcBef>
                <a:spcPts val="0"/>
              </a:spcBef>
              <a:spcAft>
                <a:spcPts val="0"/>
              </a:spcAft>
              <a:buClrTx/>
              <a:buSzTx/>
              <a:tabLst/>
              <a:defRPr/>
            </a:pPr>
            <a:r>
              <a:rPr kumimoji="0" lang="he-IL" sz="1800" i="0" u="none" strike="noStrike" kern="1200" cap="none" spc="0" normalizeH="0" baseline="0" noProof="0" dirty="0">
                <a:ln>
                  <a:noFill/>
                </a:ln>
                <a:solidFill>
                  <a:prstClr val="black"/>
                </a:solidFill>
                <a:effectLst/>
                <a:uLnTx/>
                <a:uFillTx/>
                <a:latin typeface="Assistant" pitchFamily="2" charset="-79"/>
                <a:cs typeface="Assistant" pitchFamily="2" charset="-79"/>
              </a:rPr>
              <a:t> המכילה 4 מעונות יום, חדרי שירותים, מטבח, ממ"מ, מעלית חיצונית, חצרות. </a:t>
            </a:r>
            <a:endParaRPr lang="he-IL" dirty="0">
              <a:solidFill>
                <a:prstClr val="black"/>
              </a:solidFill>
              <a:latin typeface="Assistant" pitchFamily="2" charset="-79"/>
              <a:ea typeface="Calibri" panose="020F0502020204030204" pitchFamily="34" charset="0"/>
              <a:cs typeface="Assistant" pitchFamily="2" charset="-79"/>
            </a:endParaRPr>
          </a:p>
          <a:p>
            <a:pPr marL="285750" marR="0" lvl="0" indent="-285750" algn="r" defTabSz="914400" rtl="1" eaLnBrk="1" fontAlgn="auto" latinLnBrk="0" hangingPunct="1">
              <a:spcBef>
                <a:spcPts val="0"/>
              </a:spcBef>
              <a:spcAft>
                <a:spcPts val="0"/>
              </a:spcAft>
              <a:buClrTx/>
              <a:buSzTx/>
              <a:buFont typeface="Arial" panose="020B0604020202020204" pitchFamily="34" charset="0"/>
              <a:buChar char="•"/>
              <a:tabLst/>
              <a:defRPr/>
            </a:pPr>
            <a:r>
              <a:rPr lang="he-IL" kern="100" dirty="0">
                <a:solidFill>
                  <a:prstClr val="black"/>
                </a:solidFill>
                <a:latin typeface="Assistant" pitchFamily="2" charset="-79"/>
                <a:ea typeface="Calibri" panose="020F0502020204030204" pitchFamily="34" charset="0"/>
                <a:cs typeface="Assistant" pitchFamily="2" charset="-79"/>
              </a:rPr>
              <a:t>קומה שניה בשטח של – </a:t>
            </a:r>
            <a:r>
              <a:rPr lang="he-IL" kern="100" dirty="0">
                <a:solidFill>
                  <a:prstClr val="black"/>
                </a:solidFill>
                <a:highlight>
                  <a:srgbClr val="FFFF00"/>
                </a:highlight>
                <a:latin typeface="Assistant" pitchFamily="2" charset="-79"/>
                <a:ea typeface="Calibri" panose="020F0502020204030204" pitchFamily="34" charset="0"/>
                <a:cs typeface="Assistant" pitchFamily="2" charset="-79"/>
              </a:rPr>
              <a:t>790</a:t>
            </a:r>
            <a:r>
              <a:rPr lang="he-IL" kern="100" dirty="0">
                <a:solidFill>
                  <a:prstClr val="black"/>
                </a:solidFill>
                <a:latin typeface="Assistant" pitchFamily="2" charset="-79"/>
                <a:ea typeface="Calibri" panose="020F0502020204030204" pitchFamily="34" charset="0"/>
                <a:cs typeface="Assistant" pitchFamily="2" charset="-79"/>
              </a:rPr>
              <a:t> מ"ר </a:t>
            </a:r>
          </a:p>
          <a:p>
            <a:pPr marR="0" lvl="0" algn="r" defTabSz="914400" rtl="1" eaLnBrk="1" fontAlgn="auto" latinLnBrk="0" hangingPunct="1">
              <a:spcBef>
                <a:spcPts val="0"/>
              </a:spcBef>
              <a:spcAft>
                <a:spcPts val="0"/>
              </a:spcAft>
              <a:buClrTx/>
              <a:buSzTx/>
              <a:tabLst/>
              <a:defRPr/>
            </a:pPr>
            <a:r>
              <a:rPr lang="he-IL" kern="100" dirty="0">
                <a:solidFill>
                  <a:prstClr val="black"/>
                </a:solidFill>
                <a:latin typeface="Assistant" pitchFamily="2" charset="-79"/>
                <a:ea typeface="Calibri" panose="020F0502020204030204" pitchFamily="34" charset="0"/>
                <a:cs typeface="Assistant" pitchFamily="2" charset="-79"/>
              </a:rPr>
              <a:t>  2 כיתות גן, ממ"מ במספר קומות, מרפסות המשמשות כחצר.</a:t>
            </a:r>
          </a:p>
          <a:p>
            <a:pPr marR="0" lvl="0" algn="r" defTabSz="914400" rtl="1" eaLnBrk="1" fontAlgn="auto" latinLnBrk="0" hangingPunct="1">
              <a:spcBef>
                <a:spcPts val="0"/>
              </a:spcBef>
              <a:spcAft>
                <a:spcPts val="0"/>
              </a:spcAft>
              <a:buClrTx/>
              <a:buSzTx/>
              <a:tabLst/>
              <a:defRPr/>
            </a:pPr>
            <a:endParaRPr lang="he-IL" kern="1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24474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0BB8E-73E1-42A4-88BB-0EA46F72D213}"/>
              </a:ext>
            </a:extLst>
          </p:cNvPr>
          <p:cNvSpPr>
            <a:spLocks noGrp="1"/>
          </p:cNvSpPr>
          <p:nvPr>
            <p:ph type="title"/>
          </p:nvPr>
        </p:nvSpPr>
        <p:spPr>
          <a:xfrm>
            <a:off x="838200" y="35511"/>
            <a:ext cx="10515600" cy="1325563"/>
          </a:xfrm>
        </p:spPr>
        <p:txBody>
          <a:bodyPr/>
          <a:lstStyle/>
          <a:p>
            <a:r>
              <a:rPr lang="he-IL" dirty="0"/>
              <a:t>תיאור ונתונים כלליים </a:t>
            </a:r>
            <a:endParaRPr lang="en-IL" dirty="0"/>
          </a:p>
        </p:txBody>
      </p:sp>
      <p:sp>
        <p:nvSpPr>
          <p:cNvPr id="6" name="תיבת טקסט 5">
            <a:extLst>
              <a:ext uri="{FF2B5EF4-FFF2-40B4-BE49-F238E27FC236}">
                <a16:creationId xmlns:a16="http://schemas.microsoft.com/office/drawing/2014/main" id="{DE625D10-A1DE-90F5-8146-4F70C2043EF0}"/>
              </a:ext>
            </a:extLst>
          </p:cNvPr>
          <p:cNvSpPr txBox="1"/>
          <p:nvPr/>
        </p:nvSpPr>
        <p:spPr>
          <a:xfrm>
            <a:off x="2061713" y="1806541"/>
            <a:ext cx="9210708" cy="1754326"/>
          </a:xfrm>
          <a:prstGeom prst="rect">
            <a:avLst/>
          </a:prstGeom>
          <a:noFill/>
        </p:spPr>
        <p:txBody>
          <a:bodyPr wrap="square">
            <a:spAutoFit/>
          </a:bodyPr>
          <a:lstStyle/>
          <a:p>
            <a:pPr algn="r" rtl="1">
              <a:defRPr/>
            </a:pPr>
            <a:r>
              <a:rPr lang="he-IL" b="1" dirty="0">
                <a:solidFill>
                  <a:prstClr val="black"/>
                </a:solidFill>
                <a:latin typeface="Assistant" pitchFamily="2" charset="-79"/>
                <a:cs typeface="Assistant" pitchFamily="2" charset="-79"/>
              </a:rPr>
              <a:t>שטחי חוץ – תשלום למדידה!.</a:t>
            </a:r>
          </a:p>
          <a:p>
            <a:pPr algn="r" rtl="1">
              <a:defRPr/>
            </a:pPr>
            <a:endParaRPr lang="he-IL" dirty="0">
              <a:solidFill>
                <a:prstClr val="black"/>
              </a:solidFill>
              <a:latin typeface="Assistant" pitchFamily="2" charset="-79"/>
              <a:cs typeface="Assistant" pitchFamily="2" charset="-79"/>
            </a:endParaRPr>
          </a:p>
          <a:p>
            <a:pPr indent="-285750" algn="r" rtl="1">
              <a:buFont typeface="Arial" panose="020B0604020202020204" pitchFamily="34" charset="0"/>
              <a:buChar char="•"/>
              <a:defRPr/>
            </a:pPr>
            <a:r>
              <a:rPr lang="he-IL" dirty="0">
                <a:solidFill>
                  <a:prstClr val="black"/>
                </a:solidFill>
                <a:latin typeface="Assistant" pitchFamily="2" charset="-79"/>
                <a:cs typeface="Assistant" pitchFamily="2" charset="-79"/>
              </a:rPr>
              <a:t>פיתוח השטח סביב המבנה – ביצוע ריצופים, שתילות עבודות גינון ומערכת השקיה, משטחים עבור מתקני משחק, מתקני משחק והצללות.</a:t>
            </a:r>
          </a:p>
          <a:p>
            <a:pPr indent="-285750" algn="r" rtl="1">
              <a:buFont typeface="Arial" panose="020B0604020202020204" pitchFamily="34" charset="0"/>
              <a:buChar char="•"/>
              <a:defRPr/>
            </a:pPr>
            <a:r>
              <a:rPr lang="he-IL" dirty="0">
                <a:solidFill>
                  <a:prstClr val="black"/>
                </a:solidFill>
                <a:latin typeface="Assistant" pitchFamily="2" charset="-79"/>
                <a:cs typeface="Assistant" pitchFamily="2" charset="-79"/>
              </a:rPr>
              <a:t>התקנת ריהוט רחוב.</a:t>
            </a:r>
          </a:p>
          <a:p>
            <a:pPr indent="-285750" algn="r" rtl="1">
              <a:buFont typeface="Arial" panose="020B0604020202020204" pitchFamily="34" charset="0"/>
              <a:buChar char="•"/>
              <a:defRPr/>
            </a:pPr>
            <a:r>
              <a:rPr lang="he-IL" b="1" dirty="0">
                <a:solidFill>
                  <a:prstClr val="black"/>
                </a:solidFill>
                <a:latin typeface="Assistant" pitchFamily="2" charset="-79"/>
                <a:cs typeface="Assistant" pitchFamily="2" charset="-79"/>
              </a:rPr>
              <a:t>פיתוח חניה ודרך שירות.</a:t>
            </a:r>
            <a:endParaRPr lang="en-US" b="1" dirty="0">
              <a:solidFill>
                <a:prstClr val="black"/>
              </a:solidFill>
              <a:latin typeface="Assistant" pitchFamily="2" charset="-79"/>
              <a:cs typeface="Assistant" pitchFamily="2" charset="-79"/>
            </a:endParaRPr>
          </a:p>
        </p:txBody>
      </p:sp>
    </p:spTree>
    <p:extLst>
      <p:ext uri="{BB962C8B-B14F-4D97-AF65-F5344CB8AC3E}">
        <p14:creationId xmlns:p14="http://schemas.microsoft.com/office/powerpoint/2010/main" val="4025770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0BB8E-73E1-42A4-88BB-0EA46F72D213}"/>
              </a:ext>
            </a:extLst>
          </p:cNvPr>
          <p:cNvSpPr>
            <a:spLocks noGrp="1"/>
          </p:cNvSpPr>
          <p:nvPr>
            <p:ph type="title"/>
          </p:nvPr>
        </p:nvSpPr>
        <p:spPr>
          <a:xfrm>
            <a:off x="838200" y="35511"/>
            <a:ext cx="10515600" cy="1325563"/>
          </a:xfrm>
        </p:spPr>
        <p:txBody>
          <a:bodyPr/>
          <a:lstStyle/>
          <a:p>
            <a:r>
              <a:rPr lang="he-IL" dirty="0"/>
              <a:t>תנאי סף  </a:t>
            </a:r>
            <a:endParaRPr lang="en-IL" dirty="0"/>
          </a:p>
        </p:txBody>
      </p:sp>
      <p:pic>
        <p:nvPicPr>
          <p:cNvPr id="4" name="תמונה 3">
            <a:extLst>
              <a:ext uri="{FF2B5EF4-FFF2-40B4-BE49-F238E27FC236}">
                <a16:creationId xmlns:a16="http://schemas.microsoft.com/office/drawing/2014/main" id="{748C71F8-A774-F8D3-BDD8-E397DB12415C}"/>
              </a:ext>
            </a:extLst>
          </p:cNvPr>
          <p:cNvPicPr>
            <a:picLocks noChangeAspect="1"/>
          </p:cNvPicPr>
          <p:nvPr/>
        </p:nvPicPr>
        <p:blipFill>
          <a:blip r:embed="rId2"/>
          <a:stretch>
            <a:fillRect/>
          </a:stretch>
        </p:blipFill>
        <p:spPr>
          <a:xfrm>
            <a:off x="1885949" y="1744220"/>
            <a:ext cx="7675493" cy="4904230"/>
          </a:xfrm>
          <a:prstGeom prst="rect">
            <a:avLst/>
          </a:prstGeom>
        </p:spPr>
      </p:pic>
    </p:spTree>
    <p:extLst>
      <p:ext uri="{BB962C8B-B14F-4D97-AF65-F5344CB8AC3E}">
        <p14:creationId xmlns:p14="http://schemas.microsoft.com/office/powerpoint/2010/main" val="2363675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0BB8E-73E1-42A4-88BB-0EA46F72D213}"/>
              </a:ext>
            </a:extLst>
          </p:cNvPr>
          <p:cNvSpPr>
            <a:spLocks noGrp="1"/>
          </p:cNvSpPr>
          <p:nvPr>
            <p:ph type="title"/>
          </p:nvPr>
        </p:nvSpPr>
        <p:spPr>
          <a:xfrm>
            <a:off x="838200" y="35511"/>
            <a:ext cx="10515600" cy="1325563"/>
          </a:xfrm>
        </p:spPr>
        <p:txBody>
          <a:bodyPr/>
          <a:lstStyle/>
          <a:p>
            <a:r>
              <a:rPr lang="he-IL" dirty="0"/>
              <a:t>לו"ז  </a:t>
            </a:r>
            <a:endParaRPr lang="en-IL" dirty="0"/>
          </a:p>
        </p:txBody>
      </p:sp>
      <p:sp>
        <p:nvSpPr>
          <p:cNvPr id="6" name="תיבת טקסט 5">
            <a:extLst>
              <a:ext uri="{FF2B5EF4-FFF2-40B4-BE49-F238E27FC236}">
                <a16:creationId xmlns:a16="http://schemas.microsoft.com/office/drawing/2014/main" id="{1A3762BB-9C67-E5F7-01B2-E5954B39ACAF}"/>
              </a:ext>
            </a:extLst>
          </p:cNvPr>
          <p:cNvSpPr txBox="1"/>
          <p:nvPr/>
        </p:nvSpPr>
        <p:spPr>
          <a:xfrm>
            <a:off x="2966787" y="2175029"/>
            <a:ext cx="8387013" cy="2118529"/>
          </a:xfrm>
          <a:prstGeom prst="rect">
            <a:avLst/>
          </a:prstGeom>
          <a:noFill/>
        </p:spPr>
        <p:txBody>
          <a:bodyPr wrap="square">
            <a:spAutoFit/>
          </a:bodyPr>
          <a:lstStyle/>
          <a:p>
            <a:pPr algn="r">
              <a:lnSpc>
                <a:spcPct val="150000"/>
              </a:lnSpc>
              <a:spcBef>
                <a:spcPts val="0"/>
              </a:spcBef>
              <a:defRPr/>
            </a:pPr>
            <a:r>
              <a:rPr lang="he-IL" dirty="0">
                <a:solidFill>
                  <a:prstClr val="black"/>
                </a:solidFill>
                <a:latin typeface="Assistant" pitchFamily="2" charset="-79"/>
                <a:cs typeface="Assistant" pitchFamily="2" charset="-79"/>
              </a:rPr>
              <a:t>תקופת הביצוע לביצוען של כלל העבודות להקמת מרכז הילדים לא תעלה, בכל מקרה, על </a:t>
            </a:r>
            <a:r>
              <a:rPr lang="he-IL" b="1" dirty="0">
                <a:solidFill>
                  <a:prstClr val="black"/>
                </a:solidFill>
                <a:latin typeface="Assistant" pitchFamily="2" charset="-79"/>
                <a:cs typeface="Assistant" pitchFamily="2" charset="-79"/>
              </a:rPr>
              <a:t>12</a:t>
            </a:r>
          </a:p>
          <a:p>
            <a:pPr algn="r">
              <a:lnSpc>
                <a:spcPct val="150000"/>
              </a:lnSpc>
              <a:spcBef>
                <a:spcPts val="0"/>
              </a:spcBef>
              <a:defRPr/>
            </a:pPr>
            <a:r>
              <a:rPr lang="he-IL" b="1" dirty="0">
                <a:solidFill>
                  <a:prstClr val="black"/>
                </a:solidFill>
                <a:latin typeface="Assistant" pitchFamily="2" charset="-79"/>
                <a:cs typeface="Assistant" pitchFamily="2" charset="-79"/>
              </a:rPr>
              <a:t> חודשים מיום הוצאת צו התחלת עבודה. </a:t>
            </a:r>
            <a:r>
              <a:rPr lang="he-IL" dirty="0">
                <a:solidFill>
                  <a:prstClr val="black"/>
                </a:solidFill>
                <a:latin typeface="Assistant" pitchFamily="2" charset="-79"/>
                <a:cs typeface="Assistant" pitchFamily="2" charset="-79"/>
              </a:rPr>
              <a:t>התקופות הנ"ל כוללות את תקופת התארגנות בשטח בתחילת העבודה.</a:t>
            </a:r>
          </a:p>
          <a:p>
            <a:pPr algn="r">
              <a:lnSpc>
                <a:spcPct val="150000"/>
              </a:lnSpc>
              <a:spcBef>
                <a:spcPts val="0"/>
              </a:spcBef>
              <a:defRPr/>
            </a:pPr>
            <a:r>
              <a:rPr lang="he-IL" dirty="0">
                <a:solidFill>
                  <a:prstClr val="black"/>
                </a:solidFill>
                <a:latin typeface="Assistant" pitchFamily="2" charset="-79"/>
                <a:cs typeface="Assistant" pitchFamily="2" charset="-79"/>
              </a:rPr>
              <a:t>הקבלן יחל בביצוע העבודות במועד שיקבע לכך בצו התחלת עבודה. הקבלן יסיים את ביצוע העבודות אשר תימסרנה לו לביצוע במלואן וימסור אותן במסירה סופית לפי לו"ז. </a:t>
            </a:r>
          </a:p>
        </p:txBody>
      </p:sp>
    </p:spTree>
    <p:extLst>
      <p:ext uri="{BB962C8B-B14F-4D97-AF65-F5344CB8AC3E}">
        <p14:creationId xmlns:p14="http://schemas.microsoft.com/office/powerpoint/2010/main" val="3615442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E49E81C-1E6F-4C35-9C46-A56EBAD196EA}"/>
              </a:ext>
            </a:extLst>
          </p:cNvPr>
          <p:cNvSpPr>
            <a:spLocks noGrp="1"/>
          </p:cNvSpPr>
          <p:nvPr>
            <p:ph type="title"/>
          </p:nvPr>
        </p:nvSpPr>
        <p:spPr/>
        <p:txBody>
          <a:bodyPr/>
          <a:lstStyle/>
          <a:p>
            <a:r>
              <a:rPr lang="he-IL" dirty="0"/>
              <a:t>תכולת תיק המכרז</a:t>
            </a:r>
            <a:endParaRPr lang="en-IL" dirty="0"/>
          </a:p>
        </p:txBody>
      </p:sp>
      <p:sp>
        <p:nvSpPr>
          <p:cNvPr id="3" name="מציין מיקום טקסט 2">
            <a:extLst>
              <a:ext uri="{FF2B5EF4-FFF2-40B4-BE49-F238E27FC236}">
                <a16:creationId xmlns:a16="http://schemas.microsoft.com/office/drawing/2014/main" id="{C67065C4-65A8-4F3B-8340-2CF70EDBC574}"/>
              </a:ext>
            </a:extLst>
          </p:cNvPr>
          <p:cNvSpPr>
            <a:spLocks noGrp="1"/>
          </p:cNvSpPr>
          <p:nvPr>
            <p:ph type="body" sz="quarter" idx="10"/>
          </p:nvPr>
        </p:nvSpPr>
        <p:spPr/>
        <p:txBody>
          <a:bodyPr/>
          <a:lstStyle/>
          <a:p>
            <a:r>
              <a:rPr lang="he-IL" dirty="0"/>
              <a:t>חוברת חוזה עליה יש לחתום בכל דף ובכל מקום המורה על חתימה.</a:t>
            </a:r>
          </a:p>
          <a:p>
            <a:r>
              <a:rPr lang="he-IL" dirty="0"/>
              <a:t>פרוטוקול סיור קבלנים (יש לחתום על כל דף ).</a:t>
            </a:r>
          </a:p>
          <a:p>
            <a:r>
              <a:rPr lang="he-IL" dirty="0"/>
              <a:t>דיסק או קי המכיל את תכניות המכרז הרשימות והמפרטים.</a:t>
            </a:r>
            <a:endParaRPr lang="en-IL" dirty="0"/>
          </a:p>
        </p:txBody>
      </p:sp>
    </p:spTree>
    <p:extLst>
      <p:ext uri="{BB962C8B-B14F-4D97-AF65-F5344CB8AC3E}">
        <p14:creationId xmlns:p14="http://schemas.microsoft.com/office/powerpoint/2010/main" val="2275376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0BB8E-73E1-42A4-88BB-0EA46F72D213}"/>
              </a:ext>
            </a:extLst>
          </p:cNvPr>
          <p:cNvSpPr>
            <a:spLocks noGrp="1"/>
          </p:cNvSpPr>
          <p:nvPr>
            <p:ph type="title"/>
          </p:nvPr>
        </p:nvSpPr>
        <p:spPr>
          <a:xfrm>
            <a:off x="838200" y="35511"/>
            <a:ext cx="10515600" cy="1325563"/>
          </a:xfrm>
        </p:spPr>
        <p:txBody>
          <a:bodyPr/>
          <a:lstStyle/>
          <a:p>
            <a:r>
              <a:rPr lang="he-IL" dirty="0"/>
              <a:t>העמדה ופיתוח  </a:t>
            </a:r>
            <a:endParaRPr lang="en-IL" dirty="0"/>
          </a:p>
        </p:txBody>
      </p:sp>
      <p:pic>
        <p:nvPicPr>
          <p:cNvPr id="4" name="תמונה 3">
            <a:extLst>
              <a:ext uri="{FF2B5EF4-FFF2-40B4-BE49-F238E27FC236}">
                <a16:creationId xmlns:a16="http://schemas.microsoft.com/office/drawing/2014/main" id="{59922E1E-92C1-F587-95EA-60CBD230E69A}"/>
              </a:ext>
            </a:extLst>
          </p:cNvPr>
          <p:cNvPicPr>
            <a:picLocks noChangeAspect="1"/>
          </p:cNvPicPr>
          <p:nvPr/>
        </p:nvPicPr>
        <p:blipFill>
          <a:blip r:embed="rId2"/>
          <a:stretch>
            <a:fillRect/>
          </a:stretch>
        </p:blipFill>
        <p:spPr>
          <a:xfrm>
            <a:off x="2013491" y="1361074"/>
            <a:ext cx="6831929" cy="5386302"/>
          </a:xfrm>
          <a:prstGeom prst="rect">
            <a:avLst/>
          </a:prstGeom>
        </p:spPr>
      </p:pic>
    </p:spTree>
    <p:extLst>
      <p:ext uri="{BB962C8B-B14F-4D97-AF65-F5344CB8AC3E}">
        <p14:creationId xmlns:p14="http://schemas.microsoft.com/office/powerpoint/2010/main" val="28520808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13260</TotalTime>
  <Words>1494</Words>
  <Application>Microsoft Office PowerPoint</Application>
  <PresentationFormat>מסך רחב</PresentationFormat>
  <Paragraphs>90</Paragraphs>
  <Slides>17</Slides>
  <Notes>0</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17</vt:i4>
      </vt:variant>
    </vt:vector>
  </HeadingPairs>
  <TitlesOfParts>
    <vt:vector size="22" baseType="lpstr">
      <vt:lpstr>Arial</vt:lpstr>
      <vt:lpstr>Assistant</vt:lpstr>
      <vt:lpstr>Calibri</vt:lpstr>
      <vt:lpstr>Wingdings</vt:lpstr>
      <vt:lpstr>Office Theme</vt:lpstr>
      <vt:lpstr>מצגת של PowerPoint‏</vt:lpstr>
      <vt:lpstr> </vt:lpstr>
      <vt:lpstr> לוחות זמני מכרז   </vt:lpstr>
      <vt:lpstr>תיאור ונתונים כלליים </vt:lpstr>
      <vt:lpstr>תיאור ונתונים כלליים </vt:lpstr>
      <vt:lpstr>תנאי סף  </vt:lpstr>
      <vt:lpstr>לו"ז  </vt:lpstr>
      <vt:lpstr>תכולת תיק המכרז</vt:lpstr>
      <vt:lpstr>העמדה ופיתוח  </vt:lpstr>
      <vt:lpstr>| קומת קרקע</vt:lpstr>
      <vt:lpstr>| קומה א'</vt:lpstr>
      <vt:lpstr>| קומת גג </vt:lpstr>
      <vt:lpstr>| חתכים</vt:lpstr>
      <vt:lpstr>| חזיתות</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Yael Ayalon</dc:creator>
  <cp:lastModifiedBy>יאנה בורוחוב</cp:lastModifiedBy>
  <cp:revision>124</cp:revision>
  <dcterms:created xsi:type="dcterms:W3CDTF">2021-03-07T17:55:05Z</dcterms:created>
  <dcterms:modified xsi:type="dcterms:W3CDTF">2026-06-24T12:21:43Z</dcterms:modified>
</cp:coreProperties>
</file>