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notesMasterIdLst>
    <p:notesMasterId r:id="rId15"/>
  </p:notesMasterIdLst>
  <p:sldIdLst>
    <p:sldId id="260" r:id="rId5"/>
    <p:sldId id="263" r:id="rId6"/>
    <p:sldId id="261" r:id="rId7"/>
    <p:sldId id="262" r:id="rId8"/>
    <p:sldId id="264" r:id="rId9"/>
    <p:sldId id="266" r:id="rId10"/>
    <p:sldId id="267" r:id="rId11"/>
    <p:sldId id="268" r:id="rId12"/>
    <p:sldId id="269" r:id="rId13"/>
    <p:sldId id="276" r:id="rId14"/>
  </p:sldIdLst>
  <p:sldSz cx="12192000" cy="6858000"/>
  <p:notesSz cx="7010400" cy="92964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D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424" autoAdjust="0"/>
    <p:restoredTop sz="94660"/>
  </p:normalViewPr>
  <p:slideViewPr>
    <p:cSldViewPr snapToGrid="0">
      <p:cViewPr varScale="1">
        <p:scale>
          <a:sx n="72" d="100"/>
          <a:sy n="72" d="100"/>
        </p:scale>
        <p:origin x="112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972561" y="0"/>
            <a:ext cx="3037840" cy="466435"/>
          </a:xfrm>
          <a:prstGeom prst="rect">
            <a:avLst/>
          </a:prstGeom>
        </p:spPr>
        <p:txBody>
          <a:bodyPr vert="horz" lIns="91440" tIns="45720" rIns="91440" bIns="45720" rtlCol="1"/>
          <a:lstStyle>
            <a:lvl1pPr algn="l">
              <a:defRPr sz="1200"/>
            </a:lvl1pPr>
          </a:lstStyle>
          <a:p>
            <a:endParaRPr lang="LID4096"/>
          </a:p>
        </p:txBody>
      </p:sp>
      <p:sp>
        <p:nvSpPr>
          <p:cNvPr id="3" name="מציין מיקום של תאריך 2"/>
          <p:cNvSpPr>
            <a:spLocks noGrp="1"/>
          </p:cNvSpPr>
          <p:nvPr>
            <p:ph type="dt" idx="1"/>
          </p:nvPr>
        </p:nvSpPr>
        <p:spPr>
          <a:xfrm>
            <a:off x="1624" y="0"/>
            <a:ext cx="3037840" cy="466435"/>
          </a:xfrm>
          <a:prstGeom prst="rect">
            <a:avLst/>
          </a:prstGeom>
        </p:spPr>
        <p:txBody>
          <a:bodyPr vert="horz" lIns="91440" tIns="45720" rIns="91440" bIns="45720" rtlCol="1"/>
          <a:lstStyle>
            <a:lvl1pPr algn="r">
              <a:defRPr sz="1200"/>
            </a:lvl1pPr>
          </a:lstStyle>
          <a:p>
            <a:fld id="{29495275-E9AE-432B-8BBA-F3655487CF50}" type="datetimeFigureOut">
              <a:rPr lang="LID4096" smtClean="0"/>
              <a:t>09/01/2026</a:t>
            </a:fld>
            <a:endParaRPr lang="LID4096"/>
          </a:p>
        </p:txBody>
      </p:sp>
      <p:sp>
        <p:nvSpPr>
          <p:cNvPr id="4" name="מציין מיקום של תמונת שקופית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1" anchor="ctr"/>
          <a:lstStyle/>
          <a:p>
            <a:endParaRPr lang="LID4096"/>
          </a:p>
        </p:txBody>
      </p:sp>
      <p:sp>
        <p:nvSpPr>
          <p:cNvPr id="5" name="מציין מיקום של הערות 4"/>
          <p:cNvSpPr>
            <a:spLocks noGrp="1"/>
          </p:cNvSpPr>
          <p:nvPr>
            <p:ph type="body" sz="quarter" idx="3"/>
          </p:nvPr>
        </p:nvSpPr>
        <p:spPr>
          <a:xfrm>
            <a:off x="701041" y="4473892"/>
            <a:ext cx="5608320" cy="3660458"/>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LID4096"/>
          </a:p>
        </p:txBody>
      </p:sp>
      <p:sp>
        <p:nvSpPr>
          <p:cNvPr id="6" name="מציין מיקום של כותרת תחתונה 5"/>
          <p:cNvSpPr>
            <a:spLocks noGrp="1"/>
          </p:cNvSpPr>
          <p:nvPr>
            <p:ph type="ftr" sz="quarter" idx="4"/>
          </p:nvPr>
        </p:nvSpPr>
        <p:spPr>
          <a:xfrm>
            <a:off x="3972561" y="8829968"/>
            <a:ext cx="3037840" cy="466434"/>
          </a:xfrm>
          <a:prstGeom prst="rect">
            <a:avLst/>
          </a:prstGeom>
        </p:spPr>
        <p:txBody>
          <a:bodyPr vert="horz" lIns="91440" tIns="45720" rIns="91440" bIns="45720" rtlCol="1" anchor="b"/>
          <a:lstStyle>
            <a:lvl1pPr algn="l">
              <a:defRPr sz="1200"/>
            </a:lvl1pPr>
          </a:lstStyle>
          <a:p>
            <a:endParaRPr lang="LID4096"/>
          </a:p>
        </p:txBody>
      </p:sp>
      <p:sp>
        <p:nvSpPr>
          <p:cNvPr id="7" name="מציין מיקום של מספר שקופית 6"/>
          <p:cNvSpPr>
            <a:spLocks noGrp="1"/>
          </p:cNvSpPr>
          <p:nvPr>
            <p:ph type="sldNum" sz="quarter" idx="5"/>
          </p:nvPr>
        </p:nvSpPr>
        <p:spPr>
          <a:xfrm>
            <a:off x="1624" y="8829968"/>
            <a:ext cx="3037840" cy="466434"/>
          </a:xfrm>
          <a:prstGeom prst="rect">
            <a:avLst/>
          </a:prstGeom>
        </p:spPr>
        <p:txBody>
          <a:bodyPr vert="horz" lIns="91440" tIns="45720" rIns="91440" bIns="45720" rtlCol="1" anchor="b"/>
          <a:lstStyle>
            <a:lvl1pPr algn="r">
              <a:defRPr sz="1200"/>
            </a:lvl1pPr>
          </a:lstStyle>
          <a:p>
            <a:fld id="{F10CAC33-1576-4452-955F-D46957B5F16E}" type="slidenum">
              <a:rPr lang="LID4096" smtClean="0"/>
              <a:t>‹#›</a:t>
            </a:fld>
            <a:endParaRPr lang="LID4096"/>
          </a:p>
        </p:txBody>
      </p:sp>
    </p:spTree>
    <p:extLst>
      <p:ext uri="{BB962C8B-B14F-4D97-AF65-F5344CB8AC3E}">
        <p14:creationId xmlns:p14="http://schemas.microsoft.com/office/powerpoint/2010/main" val="33289191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1DFE34-0CFB-85BD-B79D-03B5CC500A28}"/>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5A94B71-2C55-8F14-EA6D-6F4160DC4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2162F4A-DDA4-CF4E-6802-09107780AAD4}"/>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B0AA588E-A139-3EEE-DFBC-CB646DB3259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5E42991-EB0A-B07C-876B-FE2637645A3C}"/>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65195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7450B8-5483-7C36-6DEF-FA2AE8425E0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803E53F-3C61-6686-A60C-C949C8386CE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F60D760-8E12-39AD-18D5-6334F26FED1F}"/>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0E019E50-DEAA-3A4E-BE3B-12C3FAE0958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E938DC2-B167-5688-1302-D13E5FF9B593}"/>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3968480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039184-2F2E-6398-83D0-24064B114DF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AF84505-AE43-8BF5-2D49-CA022FC1FD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EF21D4C-490D-F781-EEE9-5D584F93DAD0}"/>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97593E9F-57F1-B030-6E28-4A61860C755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E35B10E-4A52-7322-5BD9-5DA29EB6FBA8}"/>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4085916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FB561E-CB8D-6B82-CD1E-D3D4838B5D5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1A8F51F-E733-655A-3A42-C8B815573A4B}"/>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4DF26D9A-9A63-4602-AA5D-027E69C95BC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FAC029E-B83D-1CE5-65E6-618FC6231DB6}"/>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E22F9641-A93D-1154-CBF8-7376B2C0F9B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3EFBE13-3245-B2FE-3573-22AFA2AC9FEC}"/>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242883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306AFC-4AF2-B8D8-D8A1-40A09993A5C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7DD4DC0-5646-3FD6-B352-6865CC98B7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C999ABB-E2CC-70BF-E87D-1AB0B3A56EA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7A3FC5AC-F011-1512-C4A5-C4076F84C8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DA55F18-5825-8607-9322-6271C04A0AF0}"/>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9C6826A3-3343-59D1-E146-8412EF70E988}"/>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8" name="מציין מיקום של כותרת תחתונה 7">
            <a:extLst>
              <a:ext uri="{FF2B5EF4-FFF2-40B4-BE49-F238E27FC236}">
                <a16:creationId xmlns:a16="http://schemas.microsoft.com/office/drawing/2014/main" id="{90645C34-2BB8-14DE-1F99-C2867D34247A}"/>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2E461ECA-4C20-BDDD-F90F-5C81115641AC}"/>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2554942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2726D4-E1E5-FA9A-7BDA-3D6609D4CDD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C4E8977-50AC-DA2C-695B-B198167C8815}"/>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4" name="מציין מיקום של כותרת תחתונה 3">
            <a:extLst>
              <a:ext uri="{FF2B5EF4-FFF2-40B4-BE49-F238E27FC236}">
                <a16:creationId xmlns:a16="http://schemas.microsoft.com/office/drawing/2014/main" id="{1401FBD6-58F0-F628-3A2D-5D1BA8C197F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7D36192-198E-A998-5997-B7F38906C01B}"/>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430647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C6EACAE-B36A-B801-82F8-6354AEE34DF9}"/>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3" name="מציין מיקום של כותרת תחתונה 2">
            <a:extLst>
              <a:ext uri="{FF2B5EF4-FFF2-40B4-BE49-F238E27FC236}">
                <a16:creationId xmlns:a16="http://schemas.microsoft.com/office/drawing/2014/main" id="{A34FC754-9D46-3053-98BE-4200B9F5E6C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5B9EB47-2339-5AE5-F4CE-7EBABC4098AB}"/>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249702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C74734-3BE8-CA5C-B2FE-E77879A7DBC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934C0CE-8082-8449-7C4C-0E04F6BB3A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ABD9A26F-07D1-50FE-F0A5-869526CA8D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0CE6472-ECE3-64B8-7673-116F4FBBF4CB}"/>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7AE30CE7-1C77-1005-3B06-A8671E4886E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586B1E7-A45E-64A3-2D22-D47173CF40E6}"/>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223133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C47224B-1AF4-10C7-277F-A328271AE8D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FD6FEB38-EE0D-EF03-E5DD-EBBB726C58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FA1A50D-A7F4-1C72-1970-80DB71D36B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4B2FDDB-9BB8-6422-76BE-326587BE8042}"/>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6" name="מציין מיקום של כותרת תחתונה 5">
            <a:extLst>
              <a:ext uri="{FF2B5EF4-FFF2-40B4-BE49-F238E27FC236}">
                <a16:creationId xmlns:a16="http://schemas.microsoft.com/office/drawing/2014/main" id="{B4A3A45F-3714-5F34-5215-266A72990AA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BE1B7C8-1AA8-CF57-FDCD-1101AEC5F93A}"/>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3208337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97AD6A-405B-DCEC-58F8-A273D901E49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8AA145C2-474C-C1A4-88DA-BF03E9BE4DD1}"/>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1EF4015-CC34-FDA4-D95A-7AE68166C47E}"/>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C70323D3-751D-1250-4F1D-652423D09AF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3868C51-DF63-1215-09DC-6AF3831358C0}"/>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244629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BFDB80F-8550-552F-45B0-B268CFED70A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0DE66A2-3261-4303-CC0F-D450B0BEF53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70AE045-84F9-99AA-E8A2-E814F9E1E159}"/>
              </a:ext>
            </a:extLst>
          </p:cNvPr>
          <p:cNvSpPr>
            <a:spLocks noGrp="1"/>
          </p:cNvSpPr>
          <p:nvPr>
            <p:ph type="dt" sz="half" idx="10"/>
          </p:nvPr>
        </p:nvSpPr>
        <p:spPr/>
        <p:txBody>
          <a:body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AEBE679C-1385-B4C6-0513-AAE3C764BAD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67B63DC-921B-CFE4-9942-624809BD14B3}"/>
              </a:ext>
            </a:extLst>
          </p:cNvPr>
          <p:cNvSpPr>
            <a:spLocks noGrp="1"/>
          </p:cNvSpPr>
          <p:nvPr>
            <p:ph type="sldNum" sz="quarter" idx="12"/>
          </p:nvPr>
        </p:nvSpPr>
        <p:spPr/>
        <p:txBody>
          <a:bodyPr/>
          <a:lstStyle/>
          <a:p>
            <a:fld id="{437BBC92-C637-46DF-BE9E-29EA20A0C258}" type="slidenum">
              <a:rPr lang="he-IL" smtClean="0"/>
              <a:t>‹#›</a:t>
            </a:fld>
            <a:endParaRPr lang="he-IL"/>
          </a:p>
        </p:txBody>
      </p:sp>
    </p:spTree>
    <p:extLst>
      <p:ext uri="{BB962C8B-B14F-4D97-AF65-F5344CB8AC3E}">
        <p14:creationId xmlns:p14="http://schemas.microsoft.com/office/powerpoint/2010/main" val="159060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4610128-2736-F0D7-9D11-0A9FA674B5F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85CCD49-B535-1D26-C455-B95058322E63}"/>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64667BA-8B46-382F-CCF6-C2D1089111D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247E0B4-037A-4C6C-8BB8-5F5A7679544E}" type="datetimeFigureOut">
              <a:rPr lang="he-IL" smtClean="0"/>
              <a:t>י"ט/אלול/תשפ"ו</a:t>
            </a:fld>
            <a:endParaRPr lang="he-IL"/>
          </a:p>
        </p:txBody>
      </p:sp>
      <p:sp>
        <p:nvSpPr>
          <p:cNvPr id="5" name="מציין מיקום של כותרת תחתונה 4">
            <a:extLst>
              <a:ext uri="{FF2B5EF4-FFF2-40B4-BE49-F238E27FC236}">
                <a16:creationId xmlns:a16="http://schemas.microsoft.com/office/drawing/2014/main" id="{C8DC2D4F-27AC-C55C-0501-7683EC9A5A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3E40F17-8315-9AC0-D32D-767394C8EF9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37BBC92-C637-46DF-BE9E-29EA20A0C258}" type="slidenum">
              <a:rPr lang="he-IL" smtClean="0"/>
              <a:t>‹#›</a:t>
            </a:fld>
            <a:endParaRPr lang="he-IL"/>
          </a:p>
        </p:txBody>
      </p:sp>
    </p:spTree>
    <p:extLst>
      <p:ext uri="{BB962C8B-B14F-4D97-AF65-F5344CB8AC3E}">
        <p14:creationId xmlns:p14="http://schemas.microsoft.com/office/powerpoint/2010/main" val="59096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yana@netivot.muni.il" TargetMode="Externa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67">
            <a:extLst>
              <a:ext uri="{FF2B5EF4-FFF2-40B4-BE49-F238E27FC236}">
                <a16:creationId xmlns:a16="http://schemas.microsoft.com/office/drawing/2014/main" id="{7F57E392-10D3-0FEF-99CD-486E5172D506}"/>
              </a:ext>
            </a:extLst>
          </p:cNvPr>
          <p:cNvSpPr>
            <a:spLocks noChangeArrowheads="1"/>
          </p:cNvSpPr>
          <p:nvPr/>
        </p:nvSpPr>
        <p:spPr bwMode="auto">
          <a:xfrm>
            <a:off x="2377440" y="2477254"/>
            <a:ext cx="7055317" cy="206210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algn="ctr" fontAlgn="base">
              <a:spcBef>
                <a:spcPct val="0"/>
              </a:spcBef>
              <a:spcAft>
                <a:spcPct val="0"/>
              </a:spcAft>
            </a:pPr>
            <a:r>
              <a:rPr lang="he-IL" altLang="he-IL" sz="3200" b="1" u="sng" dirty="0">
                <a:solidFill>
                  <a:schemeClr val="accent1">
                    <a:lumMod val="75000"/>
                  </a:schemeClr>
                </a:solidFill>
                <a:latin typeface="Calibri" panose="020F0502020204030204" pitchFamily="34" charset="0"/>
              </a:rPr>
              <a:t>מצגת מכרז, סיור קבלנים – מכרז פומבי מס 42/2026, ביצוע עבודות לבניית בית ספר תלמוד תורה שכונת רמות מאיר מגרש 403</a:t>
            </a:r>
            <a:endParaRPr lang="en-US" altLang="he-IL" sz="4000" b="1" u="sng" dirty="0">
              <a:solidFill>
                <a:schemeClr val="accent1">
                  <a:lumMod val="75000"/>
                </a:schemeClr>
              </a:solidFill>
              <a:latin typeface="Calibri" panose="020F0502020204030204" pitchFamily="34" charset="0"/>
            </a:endParaRPr>
          </a:p>
        </p:txBody>
      </p:sp>
      <p:pic>
        <p:nvPicPr>
          <p:cNvPr id="16" name="תמונה 15">
            <a:extLst>
              <a:ext uri="{FF2B5EF4-FFF2-40B4-BE49-F238E27FC236}">
                <a16:creationId xmlns:a16="http://schemas.microsoft.com/office/drawing/2014/main" id="{DB73446E-3DE0-86B1-089E-1DFCDD4A2A67}"/>
              </a:ext>
            </a:extLst>
          </p:cNvPr>
          <p:cNvPicPr>
            <a:picLocks noChangeAspect="1"/>
          </p:cNvPicPr>
          <p:nvPr/>
        </p:nvPicPr>
        <p:blipFill>
          <a:blip r:embed="rId2"/>
          <a:stretch>
            <a:fillRect/>
          </a:stretch>
        </p:blipFill>
        <p:spPr>
          <a:xfrm>
            <a:off x="10626630" y="133251"/>
            <a:ext cx="1352739" cy="1409897"/>
          </a:xfrm>
          <a:prstGeom prst="rect">
            <a:avLst/>
          </a:prstGeom>
        </p:spPr>
      </p:pic>
      <p:pic>
        <p:nvPicPr>
          <p:cNvPr id="1026" name="תמונה 1">
            <a:extLst>
              <a:ext uri="{FF2B5EF4-FFF2-40B4-BE49-F238E27FC236}">
                <a16:creationId xmlns:a16="http://schemas.microsoft.com/office/drawing/2014/main" id="{DFF6C047-61F2-E6D7-164E-A69180D979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466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85DF7-A409-5579-68BC-265D7B9A8E91}"/>
            </a:ext>
          </a:extLst>
        </p:cNvPr>
        <p:cNvGrpSpPr/>
        <p:nvPr/>
      </p:nvGrpSpPr>
      <p:grpSpPr>
        <a:xfrm>
          <a:off x="0" y="0"/>
          <a:ext cx="0" cy="0"/>
          <a:chOff x="0" y="0"/>
          <a:chExt cx="0" cy="0"/>
        </a:xfrm>
      </p:grpSpPr>
      <p:sp>
        <p:nvSpPr>
          <p:cNvPr id="9" name="Rectangle 367">
            <a:extLst>
              <a:ext uri="{FF2B5EF4-FFF2-40B4-BE49-F238E27FC236}">
                <a16:creationId xmlns:a16="http://schemas.microsoft.com/office/drawing/2014/main" id="{297081FE-F487-2187-F269-95CF048C95A4}"/>
              </a:ext>
            </a:extLst>
          </p:cNvPr>
          <p:cNvSpPr>
            <a:spLocks noChangeArrowheads="1"/>
          </p:cNvSpPr>
          <p:nvPr/>
        </p:nvSpPr>
        <p:spPr bwMode="auto">
          <a:xfrm>
            <a:off x="4229374" y="835262"/>
            <a:ext cx="4054984" cy="707886"/>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algn="ctr" fontAlgn="base">
              <a:spcBef>
                <a:spcPct val="0"/>
              </a:spcBef>
              <a:spcAft>
                <a:spcPct val="0"/>
              </a:spcAft>
            </a:pPr>
            <a:r>
              <a:rPr lang="he-IL" altLang="he-IL" sz="4000" b="1" u="sng" dirty="0">
                <a:solidFill>
                  <a:schemeClr val="accent1">
                    <a:lumMod val="75000"/>
                  </a:schemeClr>
                </a:solidFill>
                <a:latin typeface="Calibri" panose="020F0502020204030204" pitchFamily="34" charset="0"/>
              </a:rPr>
              <a:t>הקדמה</a:t>
            </a:r>
            <a:endParaRPr lang="en-US" altLang="he-IL" sz="4000" b="1" u="sng" dirty="0">
              <a:solidFill>
                <a:schemeClr val="accent1">
                  <a:lumMod val="75000"/>
                </a:schemeClr>
              </a:solidFill>
              <a:latin typeface="Calibri" panose="020F0502020204030204" pitchFamily="34" charset="0"/>
            </a:endParaRPr>
          </a:p>
        </p:txBody>
      </p:sp>
      <p:sp>
        <p:nvSpPr>
          <p:cNvPr id="13" name="מציין מיקום תוכן 5">
            <a:extLst>
              <a:ext uri="{FF2B5EF4-FFF2-40B4-BE49-F238E27FC236}">
                <a16:creationId xmlns:a16="http://schemas.microsoft.com/office/drawing/2014/main" id="{E82A9C75-D982-F0EF-FEC6-A20183ACEA78}"/>
              </a:ext>
            </a:extLst>
          </p:cNvPr>
          <p:cNvSpPr txBox="1">
            <a:spLocks/>
          </p:cNvSpPr>
          <p:nvPr/>
        </p:nvSpPr>
        <p:spPr>
          <a:xfrm>
            <a:off x="576261" y="3090334"/>
            <a:ext cx="11039475" cy="2332946"/>
          </a:xfrm>
          <a:prstGeom prst="rect">
            <a:avLst/>
          </a:prstGeom>
        </p:spPr>
        <p:txBody>
          <a:bodyPr wrap="square">
            <a:spAutoFit/>
          </a:bodyPr>
          <a:lstStyle>
            <a:lvl1pPr marL="273050" indent="-273050" algn="r" rtl="1"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r" rtl="1"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rtl="1"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rtl="1"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r" rtl="1"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ctr" eaLnBrk="1" hangingPunct="1">
              <a:buNone/>
              <a:defRPr/>
            </a:pPr>
            <a:r>
              <a:rPr lang="he-IL" sz="2800" b="1" cap="small" dirty="0">
                <a:solidFill>
                  <a:schemeClr val="accent1">
                    <a:lumMod val="75000"/>
                  </a:schemeClr>
                </a:solidFill>
                <a:latin typeface="Calibri" panose="020F0502020204030204" pitchFamily="34" charset="0"/>
              </a:rPr>
              <a:t>באחריות המציעים בלבד לקרוא את מסמכי המכרז ולפעול בהתאם.</a:t>
            </a:r>
          </a:p>
          <a:p>
            <a:pPr marL="0" indent="0" algn="ctr" eaLnBrk="1" hangingPunct="1">
              <a:buNone/>
              <a:defRPr/>
            </a:pPr>
            <a:r>
              <a:rPr lang="he-IL" sz="2800" cap="small" dirty="0">
                <a:solidFill>
                  <a:schemeClr val="accent1">
                    <a:lumMod val="75000"/>
                  </a:schemeClr>
                </a:solidFill>
                <a:latin typeface="Calibri" panose="020F0502020204030204" pitchFamily="34" charset="0"/>
              </a:rPr>
              <a:t>ההנחיות שניתנו במהלך סיור זה באות לתת השלמה ו/או תוספת ו/או הדגשת חלק מהדברים  שנראים חשובים לקידום ולביצוע פרויקט זה ואין בהם כדי לגרוע, להקל או לסתור את חוזה ההתקשרות של הקבלנים מול עיריית נתיבות ו/או הנחיות אחרות המפורטות במפרטים הטכניים, כתבי הכמויות ובתוכניות. </a:t>
            </a:r>
          </a:p>
        </p:txBody>
      </p:sp>
      <p:pic>
        <p:nvPicPr>
          <p:cNvPr id="16" name="תמונה 15">
            <a:extLst>
              <a:ext uri="{FF2B5EF4-FFF2-40B4-BE49-F238E27FC236}">
                <a16:creationId xmlns:a16="http://schemas.microsoft.com/office/drawing/2014/main" id="{739440E4-2B0F-C4D8-55D5-5D74F29F792D}"/>
              </a:ext>
            </a:extLst>
          </p:cNvPr>
          <p:cNvPicPr>
            <a:picLocks noChangeAspect="1"/>
          </p:cNvPicPr>
          <p:nvPr/>
        </p:nvPicPr>
        <p:blipFill>
          <a:blip r:embed="rId2"/>
          <a:stretch>
            <a:fillRect/>
          </a:stretch>
        </p:blipFill>
        <p:spPr>
          <a:xfrm>
            <a:off x="10626630" y="133251"/>
            <a:ext cx="1352739" cy="1409897"/>
          </a:xfrm>
          <a:prstGeom prst="rect">
            <a:avLst/>
          </a:prstGeom>
        </p:spPr>
      </p:pic>
      <p:pic>
        <p:nvPicPr>
          <p:cNvPr id="2" name="תמונה 1">
            <a:extLst>
              <a:ext uri="{FF2B5EF4-FFF2-40B4-BE49-F238E27FC236}">
                <a16:creationId xmlns:a16="http://schemas.microsoft.com/office/drawing/2014/main" id="{615AB1E1-953F-05F4-A7A9-B4F9F9A93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0" y="323983"/>
            <a:ext cx="1865019" cy="994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223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C9ADE-F429-7102-4703-569B2F0B15B4}"/>
              </a:ext>
            </a:extLst>
          </p:cNvPr>
          <p:cNvSpPr txBox="1">
            <a:spLocks/>
          </p:cNvSpPr>
          <p:nvPr/>
        </p:nvSpPr>
        <p:spPr>
          <a:xfrm>
            <a:off x="3734763" y="855120"/>
            <a:ext cx="5046134" cy="1325563"/>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u="none" dirty="0"/>
              <a:t>לוחות זמני מכרז  </a:t>
            </a:r>
            <a:br>
              <a:rPr lang="he-IL" u="none" dirty="0"/>
            </a:br>
            <a:endParaRPr lang="en-IL" u="none" dirty="0"/>
          </a:p>
        </p:txBody>
      </p:sp>
      <p:pic>
        <p:nvPicPr>
          <p:cNvPr id="6" name="תמונה 5">
            <a:extLst>
              <a:ext uri="{FF2B5EF4-FFF2-40B4-BE49-F238E27FC236}">
                <a16:creationId xmlns:a16="http://schemas.microsoft.com/office/drawing/2014/main" id="{9EA74001-4A78-FB1A-1868-7E17C081BB3B}"/>
              </a:ext>
            </a:extLst>
          </p:cNvPr>
          <p:cNvPicPr>
            <a:picLocks noChangeAspect="1"/>
          </p:cNvPicPr>
          <p:nvPr/>
        </p:nvPicPr>
        <p:blipFill>
          <a:blip r:embed="rId2"/>
          <a:stretch>
            <a:fillRect/>
          </a:stretch>
        </p:blipFill>
        <p:spPr>
          <a:xfrm>
            <a:off x="10839261" y="0"/>
            <a:ext cx="1352739" cy="1409897"/>
          </a:xfrm>
          <a:prstGeom prst="rect">
            <a:avLst/>
          </a:prstGeom>
        </p:spPr>
      </p:pic>
      <p:sp>
        <p:nvSpPr>
          <p:cNvPr id="8" name="תיבת טקסט 7">
            <a:extLst>
              <a:ext uri="{FF2B5EF4-FFF2-40B4-BE49-F238E27FC236}">
                <a16:creationId xmlns:a16="http://schemas.microsoft.com/office/drawing/2014/main" id="{F7EAFBA5-7FA7-5B93-B50E-A48C6FF435A0}"/>
              </a:ext>
            </a:extLst>
          </p:cNvPr>
          <p:cNvSpPr txBox="1"/>
          <p:nvPr/>
        </p:nvSpPr>
        <p:spPr>
          <a:xfrm>
            <a:off x="3315742" y="2606474"/>
            <a:ext cx="7523519" cy="3342453"/>
          </a:xfrm>
          <a:prstGeom prst="rect">
            <a:avLst/>
          </a:prstGeom>
        </p:spPr>
        <p:txBody>
          <a:bodyPr wrap="square">
            <a:spAutoFit/>
          </a:bodyPr>
          <a:lstStyle>
            <a:defPPr>
              <a:defRPr lang="he-IL"/>
            </a:defPPr>
            <a:lvl1pPr indent="0" algn="ctr" fontAlgn="base">
              <a:spcBef>
                <a:spcPct val="20000"/>
              </a:spcBef>
              <a:spcAft>
                <a:spcPct val="0"/>
              </a:spcAft>
              <a:buClr>
                <a:schemeClr val="accent1"/>
              </a:buClr>
              <a:buSzPct val="100000"/>
              <a:buFont typeface="Symbol" pitchFamily="18" charset="2"/>
              <a:buNone/>
              <a:defRPr sz="2800" b="1" cap="small">
                <a:solidFill>
                  <a:schemeClr val="accent1">
                    <a:lumMod val="75000"/>
                  </a:schemeClr>
                </a:solidFill>
                <a:latin typeface="Calibri" panose="020F0502020204030204" pitchFamily="34" charset="0"/>
              </a:defRPr>
            </a:lvl1pPr>
            <a:lvl2pPr marL="576263" indent="-273050" eaLnBrk="0" fontAlgn="base" hangingPunct="0">
              <a:spcBef>
                <a:spcPct val="20000"/>
              </a:spcBef>
              <a:spcAft>
                <a:spcPct val="0"/>
              </a:spcAft>
              <a:buClr>
                <a:schemeClr val="accent1"/>
              </a:buClr>
              <a:buSzPct val="100000"/>
              <a:buFont typeface="Symbol" pitchFamily="18" charset="2"/>
              <a:buChar char=""/>
              <a:defRPr sz="2200">
                <a:solidFill>
                  <a:schemeClr val="tx2"/>
                </a:solidFill>
              </a:defRPr>
            </a:lvl2pPr>
            <a:lvl3pPr marL="855663" indent="-228600" eaLnBrk="0" fontAlgn="base" hangingPunct="0">
              <a:spcBef>
                <a:spcPct val="20000"/>
              </a:spcBef>
              <a:spcAft>
                <a:spcPct val="0"/>
              </a:spcAft>
              <a:buClr>
                <a:schemeClr val="accent1"/>
              </a:buClr>
              <a:buSzPct val="100000"/>
              <a:buFont typeface="Symbol" pitchFamily="18" charset="2"/>
              <a:buChar char=""/>
              <a:defRPr sz="2000">
                <a:solidFill>
                  <a:schemeClr val="tx2"/>
                </a:solidFill>
              </a:defRPr>
            </a:lvl3pPr>
            <a:lvl4pPr marL="1143000" indent="-228600" eaLnBrk="0" fontAlgn="base" hangingPunct="0">
              <a:spcBef>
                <a:spcPct val="20000"/>
              </a:spcBef>
              <a:spcAft>
                <a:spcPct val="0"/>
              </a:spcAft>
              <a:buClr>
                <a:schemeClr val="accent1"/>
              </a:buClr>
              <a:buSzPct val="100000"/>
              <a:buFont typeface="Symbol" pitchFamily="18" charset="2"/>
              <a:buChar char=""/>
              <a:defRPr>
                <a:solidFill>
                  <a:schemeClr val="tx2"/>
                </a:solidFill>
              </a:defRPr>
            </a:lvl4pPr>
            <a:lvl5pPr marL="1462088"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defRPr>
            </a:lvl5pPr>
            <a:lvl6pPr marL="1783080" indent="-228600">
              <a:spcBef>
                <a:spcPts val="384"/>
              </a:spcBef>
              <a:buClr>
                <a:schemeClr val="accent1"/>
              </a:buClr>
              <a:buFont typeface="Symbol" pitchFamily="18" charset="2"/>
              <a:buChar char="*"/>
              <a:defRPr sz="1400">
                <a:solidFill>
                  <a:schemeClr val="tx2"/>
                </a:solidFill>
              </a:defRPr>
            </a:lvl6pPr>
            <a:lvl7pPr marL="2103120" indent="-228600">
              <a:spcBef>
                <a:spcPts val="384"/>
              </a:spcBef>
              <a:buClr>
                <a:schemeClr val="accent1"/>
              </a:buClr>
              <a:buFont typeface="Symbol" pitchFamily="18" charset="2"/>
              <a:buChar char="*"/>
              <a:defRPr sz="1400">
                <a:solidFill>
                  <a:schemeClr val="tx2"/>
                </a:solidFill>
              </a:defRPr>
            </a:lvl7pPr>
            <a:lvl8pPr marL="2423160" indent="-228600">
              <a:spcBef>
                <a:spcPts val="384"/>
              </a:spcBef>
              <a:buClr>
                <a:schemeClr val="accent1"/>
              </a:buClr>
              <a:buFont typeface="Symbol" pitchFamily="18" charset="2"/>
              <a:buChar char="*"/>
              <a:defRPr sz="1400">
                <a:solidFill>
                  <a:schemeClr val="tx2"/>
                </a:solidFill>
              </a:defRPr>
            </a:lvl8pPr>
            <a:lvl9pPr marL="2743200" indent="-228600">
              <a:spcBef>
                <a:spcPts val="384"/>
              </a:spcBef>
              <a:buClr>
                <a:schemeClr val="accent1"/>
              </a:buClr>
              <a:buFont typeface="Symbol" pitchFamily="18" charset="2"/>
              <a:buChar char="*"/>
              <a:defRPr sz="1400">
                <a:solidFill>
                  <a:schemeClr val="tx2"/>
                </a:solidFill>
              </a:defRPr>
            </a:lvl9pPr>
          </a:lstStyle>
          <a:p>
            <a:pPr algn="r"/>
            <a:r>
              <a:rPr lang="he-IL" sz="2400" b="0" dirty="0"/>
              <a:t>סיור קבלנים (לא חובה ) </a:t>
            </a:r>
          </a:p>
          <a:p>
            <a:pPr algn="r"/>
            <a:r>
              <a:rPr lang="he-IL" sz="2400" b="0" dirty="0"/>
              <a:t>יום 19/08/26</a:t>
            </a:r>
            <a:r>
              <a:rPr lang="he-IL" sz="2400" b="0" dirty="0">
                <a:solidFill>
                  <a:srgbClr val="FF0000"/>
                </a:solidFill>
              </a:rPr>
              <a:t> </a:t>
            </a:r>
            <a:r>
              <a:rPr lang="he-IL" sz="2400" b="0" dirty="0"/>
              <a:t> בשעה  10:00 במשרד מהנדס העיר.</a:t>
            </a:r>
          </a:p>
          <a:p>
            <a:pPr algn="r"/>
            <a:r>
              <a:rPr lang="he-IL" sz="2400" b="0" dirty="0"/>
              <a:t>מועד אחרון להגשת שאלות הבהרה – עד ליום 24/08/26 ועד השעה 12:00 יהיה רשאי כל אחד להפנות לעירייה בדוא"ל </a:t>
            </a:r>
            <a:r>
              <a:rPr lang="en-US" sz="2400" b="0" dirty="0">
                <a:hlinkClick r:id="rId3"/>
              </a:rPr>
              <a:t>yana@netivot.muni.il</a:t>
            </a:r>
            <a:r>
              <a:rPr lang="en-US" sz="2400" b="0" dirty="0"/>
              <a:t> </a:t>
            </a:r>
            <a:r>
              <a:rPr lang="he-IL" sz="2400" b="0" dirty="0"/>
              <a:t> שאלות הבהרה בכתב במסמך </a:t>
            </a:r>
            <a:r>
              <a:rPr lang="en-US" sz="2400" b="0" dirty="0"/>
              <a:t>MS</a:t>
            </a:r>
            <a:r>
              <a:rPr lang="he-IL" sz="2400" b="0" dirty="0"/>
              <a:t>-</a:t>
            </a:r>
            <a:r>
              <a:rPr lang="en-US" sz="2400" b="0" dirty="0"/>
              <a:t>WORD</a:t>
            </a:r>
            <a:r>
              <a:rPr lang="he-IL" sz="2400" b="0" dirty="0"/>
              <a:t> בלבד</a:t>
            </a:r>
          </a:p>
          <a:p>
            <a:pPr algn="r"/>
            <a:r>
              <a:rPr lang="he-IL" sz="2400" b="0" dirty="0"/>
              <a:t>מועד אחרון להגשת הצעות – </a:t>
            </a:r>
            <a:r>
              <a:rPr lang="he-IL" sz="2400" b="0" dirty="0">
                <a:solidFill>
                  <a:srgbClr val="FF0000"/>
                </a:solidFill>
              </a:rPr>
              <a:t>02/09/26 </a:t>
            </a:r>
            <a:r>
              <a:rPr lang="he-IL" sz="2400" b="0" dirty="0"/>
              <a:t>עד השעה 12:00</a:t>
            </a:r>
          </a:p>
          <a:p>
            <a:pPr algn="r"/>
            <a:endParaRPr lang="he-IL" sz="2400" b="0" dirty="0"/>
          </a:p>
        </p:txBody>
      </p:sp>
      <p:pic>
        <p:nvPicPr>
          <p:cNvPr id="3" name="תמונה 1">
            <a:extLst>
              <a:ext uri="{FF2B5EF4-FFF2-40B4-BE49-F238E27FC236}">
                <a16:creationId xmlns:a16="http://schemas.microsoft.com/office/drawing/2014/main" id="{0EF1B997-5ABF-9A96-2AFE-28EB92612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57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50B02-94C3-CBCD-A60E-645E2D63DF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B3960-81FE-376D-36A1-B4FBCDFC7762}"/>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299E5039-2BAE-DA19-64F8-0896AF362F61}"/>
              </a:ext>
            </a:extLst>
          </p:cNvPr>
          <p:cNvPicPr>
            <a:picLocks noChangeAspect="1"/>
          </p:cNvPicPr>
          <p:nvPr/>
        </p:nvPicPr>
        <p:blipFill>
          <a:blip r:embed="rId2"/>
          <a:stretch>
            <a:fillRect/>
          </a:stretch>
        </p:blipFill>
        <p:spPr>
          <a:xfrm>
            <a:off x="10839261" y="0"/>
            <a:ext cx="1352739" cy="1409897"/>
          </a:xfrm>
          <a:prstGeom prst="rect">
            <a:avLst/>
          </a:prstGeom>
        </p:spPr>
      </p:pic>
      <p:sp>
        <p:nvSpPr>
          <p:cNvPr id="7" name="תיבת טקסט 6">
            <a:extLst>
              <a:ext uri="{FF2B5EF4-FFF2-40B4-BE49-F238E27FC236}">
                <a16:creationId xmlns:a16="http://schemas.microsoft.com/office/drawing/2014/main" id="{FCC73AA9-CCB9-AF22-9AF3-9CD99F9C4C5A}"/>
              </a:ext>
            </a:extLst>
          </p:cNvPr>
          <p:cNvSpPr txBox="1"/>
          <p:nvPr/>
        </p:nvSpPr>
        <p:spPr>
          <a:xfrm>
            <a:off x="882983" y="1502688"/>
            <a:ext cx="9956278" cy="5078313"/>
          </a:xfrm>
          <a:prstGeom prst="rect">
            <a:avLst/>
          </a:prstGeom>
          <a:noFill/>
        </p:spPr>
        <p:txBody>
          <a:bodyPr wrap="square">
            <a:spAutoFit/>
          </a:bodyPr>
          <a:lstStyle/>
          <a:p>
            <a:pPr marL="0" marR="0" lvl="0" indent="0" algn="r" defTabSz="914400" rtl="1" eaLnBrk="1" fontAlgn="auto" latinLnBrk="0" hangingPunct="1">
              <a:spcBef>
                <a:spcPts val="0"/>
              </a:spcBef>
              <a:spcAft>
                <a:spcPts val="0"/>
              </a:spcAft>
              <a:buClrTx/>
              <a:buSzTx/>
              <a:buFontTx/>
              <a:buNone/>
              <a:tabLst/>
              <a:defRPr/>
            </a:pPr>
            <a:r>
              <a:rPr kumimoji="0" lang="he-IL" sz="1800" i="0" u="none" strike="noStrike" kern="1200" cap="none" spc="0" normalizeH="0" baseline="0" noProof="0" dirty="0">
                <a:ln>
                  <a:noFill/>
                </a:ln>
                <a:solidFill>
                  <a:schemeClr val="accent1">
                    <a:lumMod val="75000"/>
                  </a:schemeClr>
                </a:solidFill>
                <a:effectLst/>
                <a:uLnTx/>
                <a:uFillTx/>
                <a:latin typeface="Assistant" pitchFamily="2" charset="-79"/>
                <a:cs typeface="Assistant" pitchFamily="2" charset="-79"/>
              </a:rPr>
              <a:t>עירית נתיבות מקדמת פרויקט להקמה של בית ספר תלמוד תורה.</a:t>
            </a:r>
            <a:endParaRPr lang="he-IL" dirty="0">
              <a:solidFill>
                <a:schemeClr val="accent1">
                  <a:lumMod val="75000"/>
                </a:schemeClr>
              </a:solidFill>
              <a:latin typeface="Assistant" pitchFamily="2" charset="-79"/>
              <a:cs typeface="Assistant" pitchFamily="2" charset="-79"/>
            </a:endParaRPr>
          </a:p>
          <a:p>
            <a:pPr lvl="0">
              <a:defRPr/>
            </a:pPr>
            <a:r>
              <a:rPr lang="he-IL" dirty="0">
                <a:solidFill>
                  <a:schemeClr val="accent1">
                    <a:lumMod val="75000"/>
                  </a:schemeClr>
                </a:solidFill>
                <a:latin typeface="Assistant" pitchFamily="2" charset="-79"/>
                <a:cs typeface="Assistant" pitchFamily="2" charset="-79"/>
              </a:rPr>
              <a:t>*תשומת לב המציע כי </a:t>
            </a:r>
            <a:r>
              <a:rPr lang="he-IL" b="1" dirty="0">
                <a:solidFill>
                  <a:schemeClr val="accent1">
                    <a:lumMod val="75000"/>
                  </a:schemeClr>
                </a:solidFill>
                <a:latin typeface="Assistant" pitchFamily="2" charset="-79"/>
                <a:cs typeface="Assistant" pitchFamily="2" charset="-79"/>
              </a:rPr>
              <a:t>ההתקשרות הינה </a:t>
            </a:r>
            <a:r>
              <a:rPr lang="he-IL" b="1" dirty="0" err="1">
                <a:solidFill>
                  <a:schemeClr val="accent1">
                    <a:lumMod val="75000"/>
                  </a:schemeClr>
                </a:solidFill>
                <a:latin typeface="Assistant" pitchFamily="2" charset="-79"/>
                <a:cs typeface="Assistant" pitchFamily="2" charset="-79"/>
              </a:rPr>
              <a:t>פאושלית</a:t>
            </a:r>
            <a:r>
              <a:rPr lang="he-IL" b="1" dirty="0">
                <a:solidFill>
                  <a:schemeClr val="accent1">
                    <a:lumMod val="75000"/>
                  </a:schemeClr>
                </a:solidFill>
                <a:latin typeface="Assistant" pitchFamily="2" charset="-79"/>
                <a:cs typeface="Assistant" pitchFamily="2" charset="-79"/>
              </a:rPr>
              <a:t> עבור הבניין על הקבלן </a:t>
            </a:r>
            <a:r>
              <a:rPr lang="he-IL" b="1" dirty="0" err="1">
                <a:solidFill>
                  <a:schemeClr val="accent1">
                    <a:lumMod val="75000"/>
                  </a:schemeClr>
                </a:solidFill>
                <a:latin typeface="Assistant" pitchFamily="2" charset="-79"/>
                <a:cs typeface="Assistant" pitchFamily="2" charset="-79"/>
              </a:rPr>
              <a:t>ליתן</a:t>
            </a:r>
            <a:r>
              <a:rPr lang="he-IL" b="1" dirty="0">
                <a:solidFill>
                  <a:schemeClr val="accent1">
                    <a:lumMod val="75000"/>
                  </a:schemeClr>
                </a:solidFill>
                <a:latin typeface="Assistant" pitchFamily="2" charset="-79"/>
                <a:cs typeface="Assistant" pitchFamily="2" charset="-79"/>
              </a:rPr>
              <a:t> הנחה או 0 על המחיר הנקוב (מבנה 01) ולמדידה עבור הפיתוח על הקבלן </a:t>
            </a:r>
            <a:r>
              <a:rPr lang="he-IL" b="1" dirty="0" err="1">
                <a:solidFill>
                  <a:schemeClr val="accent1">
                    <a:lumMod val="75000"/>
                  </a:schemeClr>
                </a:solidFill>
                <a:latin typeface="Assistant" pitchFamily="2" charset="-79"/>
                <a:cs typeface="Assistant" pitchFamily="2" charset="-79"/>
              </a:rPr>
              <a:t>ליתן</a:t>
            </a:r>
            <a:r>
              <a:rPr lang="he-IL" b="1" dirty="0">
                <a:solidFill>
                  <a:schemeClr val="accent1">
                    <a:lumMod val="75000"/>
                  </a:schemeClr>
                </a:solidFill>
                <a:latin typeface="Assistant" pitchFamily="2" charset="-79"/>
                <a:cs typeface="Assistant" pitchFamily="2" charset="-79"/>
              </a:rPr>
              <a:t> הנחה או 0 על המחיר הנקוב לפרק (מבנה 02)</a:t>
            </a:r>
          </a:p>
          <a:p>
            <a:pPr marL="0" marR="0" lvl="0" indent="0" algn="r" defTabSz="914400" rtl="1" eaLnBrk="1" fontAlgn="auto" latinLnBrk="0" hangingPunct="1">
              <a:spcBef>
                <a:spcPts val="0"/>
              </a:spcBef>
              <a:spcAft>
                <a:spcPts val="0"/>
              </a:spcAft>
              <a:buClrTx/>
              <a:buSzTx/>
              <a:buFontTx/>
              <a:buNone/>
              <a:tabLst/>
              <a:defRPr/>
            </a:pPr>
            <a:endParaRPr lang="he-IL" b="1" dirty="0">
              <a:solidFill>
                <a:schemeClr val="accent1">
                  <a:lumMod val="75000"/>
                </a:schemeClr>
              </a:solidFill>
              <a:latin typeface="Assistant" pitchFamily="2" charset="-79"/>
              <a:cs typeface="Assistant" pitchFamily="2" charset="-79"/>
            </a:endParaRPr>
          </a:p>
          <a:p>
            <a:pPr marL="0" marR="0" lvl="0" indent="0" algn="r" defTabSz="914400" rtl="1" eaLnBrk="1" fontAlgn="auto" latinLnBrk="0" hangingPunct="1">
              <a:spcBef>
                <a:spcPts val="0"/>
              </a:spcBef>
              <a:spcAft>
                <a:spcPts val="0"/>
              </a:spcAft>
              <a:buClrTx/>
              <a:buSzTx/>
              <a:buFontTx/>
              <a:buNone/>
              <a:tabLst/>
              <a:defRPr/>
            </a:pPr>
            <a:r>
              <a:rPr lang="he-IL" dirty="0">
                <a:solidFill>
                  <a:schemeClr val="accent1">
                    <a:lumMod val="75000"/>
                  </a:schemeClr>
                </a:solidFill>
                <a:latin typeface="Assistant" pitchFamily="2" charset="-79"/>
                <a:cs typeface="Assistant" pitchFamily="2" charset="-79"/>
              </a:rPr>
              <a:t>עבור הפרק </a:t>
            </a:r>
            <a:r>
              <a:rPr lang="he-IL" dirty="0" err="1">
                <a:solidFill>
                  <a:schemeClr val="accent1">
                    <a:lumMod val="75000"/>
                  </a:schemeClr>
                </a:solidFill>
                <a:latin typeface="Assistant" pitchFamily="2" charset="-79"/>
                <a:cs typeface="Assistant" pitchFamily="2" charset="-79"/>
              </a:rPr>
              <a:t>הפאושלי</a:t>
            </a:r>
            <a:r>
              <a:rPr lang="he-IL" dirty="0">
                <a:solidFill>
                  <a:schemeClr val="accent1">
                    <a:lumMod val="75000"/>
                  </a:schemeClr>
                </a:solidFill>
                <a:latin typeface="Assistant" pitchFamily="2" charset="-79"/>
                <a:cs typeface="Assistant" pitchFamily="2" charset="-79"/>
              </a:rPr>
              <a:t> כלל חלקי המבנה כולל בין היתר עבודות חפירה עד תחתית קורות יסוד, פינוי, ביסוס וכל עבודה אחרת בכל תחום הבניין,  עד לגמר מושלם וקבלת טופס </a:t>
            </a:r>
            <a:r>
              <a:rPr lang="he-IL" dirty="0" err="1">
                <a:solidFill>
                  <a:schemeClr val="accent1">
                    <a:lumMod val="75000"/>
                  </a:schemeClr>
                </a:solidFill>
                <a:latin typeface="Assistant" pitchFamily="2" charset="-79"/>
                <a:cs typeface="Assistant" pitchFamily="2" charset="-79"/>
              </a:rPr>
              <a:t>איכלוס</a:t>
            </a:r>
            <a:r>
              <a:rPr lang="he-IL" dirty="0">
                <a:solidFill>
                  <a:schemeClr val="accent1">
                    <a:lumMod val="75000"/>
                  </a:schemeClr>
                </a:solidFill>
                <a:latin typeface="Assistant" pitchFamily="2" charset="-79"/>
                <a:cs typeface="Assistant" pitchFamily="2" charset="-79"/>
              </a:rPr>
              <a:t> למבנה.</a:t>
            </a:r>
          </a:p>
          <a:p>
            <a:pPr marL="0" marR="0" lvl="0" indent="0" algn="r" defTabSz="914400" rtl="1" eaLnBrk="1" fontAlgn="auto" latinLnBrk="0" hangingPunct="1">
              <a:spcBef>
                <a:spcPts val="0"/>
              </a:spcBef>
              <a:spcAft>
                <a:spcPts val="0"/>
              </a:spcAft>
              <a:buClrTx/>
              <a:buSzTx/>
              <a:buFontTx/>
              <a:buNone/>
              <a:tabLst/>
              <a:defRPr/>
            </a:pPr>
            <a:r>
              <a:rPr lang="he-IL" dirty="0">
                <a:solidFill>
                  <a:schemeClr val="accent1">
                    <a:lumMod val="75000"/>
                  </a:schemeClr>
                </a:solidFill>
                <a:latin typeface="Assistant" pitchFamily="2" charset="-79"/>
                <a:cs typeface="Assistant" pitchFamily="2" charset="-79"/>
              </a:rPr>
              <a:t>כולל עבודות </a:t>
            </a:r>
            <a:r>
              <a:rPr lang="en-US" dirty="0">
                <a:solidFill>
                  <a:schemeClr val="accent1">
                    <a:lumMod val="75000"/>
                  </a:schemeClr>
                </a:solidFill>
                <a:latin typeface="Assistant" pitchFamily="2" charset="-79"/>
                <a:cs typeface="Assistant" pitchFamily="2" charset="-79"/>
              </a:rPr>
              <a:t>HPL</a:t>
            </a:r>
            <a:r>
              <a:rPr lang="en-GB" dirty="0">
                <a:solidFill>
                  <a:schemeClr val="accent1">
                    <a:lumMod val="75000"/>
                  </a:schemeClr>
                </a:solidFill>
                <a:latin typeface="Assistant" pitchFamily="2" charset="-79"/>
                <a:cs typeface="Assistant" pitchFamily="2" charset="-79"/>
              </a:rPr>
              <a:t> </a:t>
            </a:r>
            <a:r>
              <a:rPr lang="he-IL" dirty="0">
                <a:solidFill>
                  <a:schemeClr val="accent1">
                    <a:lumMod val="75000"/>
                  </a:schemeClr>
                </a:solidFill>
                <a:latin typeface="Assistant" pitchFamily="2" charset="-79"/>
                <a:cs typeface="Assistant" pitchFamily="2" charset="-79"/>
              </a:rPr>
              <a:t> לרבות קונס, איטום גב הקיר הרבצה/טיח מיישר , </a:t>
            </a:r>
            <a:r>
              <a:rPr lang="he-IL" dirty="0" err="1">
                <a:solidFill>
                  <a:schemeClr val="accent1">
                    <a:lumMod val="75000"/>
                  </a:schemeClr>
                </a:solidFill>
                <a:latin typeface="Assistant" pitchFamily="2" charset="-79"/>
                <a:cs typeface="Assistant" pitchFamily="2" charset="-79"/>
              </a:rPr>
              <a:t>לוברים</a:t>
            </a:r>
            <a:r>
              <a:rPr lang="he-IL" dirty="0">
                <a:solidFill>
                  <a:schemeClr val="accent1">
                    <a:lumMod val="75000"/>
                  </a:schemeClr>
                </a:solidFill>
                <a:latin typeface="Assistant" pitchFamily="2" charset="-79"/>
                <a:cs typeface="Assistant" pitchFamily="2" charset="-79"/>
              </a:rPr>
              <a:t> </a:t>
            </a:r>
            <a:r>
              <a:rPr lang="he-IL">
                <a:solidFill>
                  <a:schemeClr val="accent1">
                    <a:lumMod val="75000"/>
                  </a:schemeClr>
                </a:solidFill>
                <a:latin typeface="Assistant" pitchFamily="2" charset="-79"/>
                <a:cs typeface="Assistant" pitchFamily="2" charset="-79"/>
              </a:rPr>
              <a:t>, חיפוי אבן </a:t>
            </a:r>
            <a:endParaRPr lang="he-IL" dirty="0">
              <a:solidFill>
                <a:schemeClr val="accent1">
                  <a:lumMod val="75000"/>
                </a:schemeClr>
              </a:solidFill>
              <a:latin typeface="Assistant" pitchFamily="2" charset="-79"/>
              <a:cs typeface="Assistant" pitchFamily="2" charset="-79"/>
            </a:endParaRPr>
          </a:p>
          <a:p>
            <a:pPr marL="0" marR="0" lvl="0" indent="0" algn="r" defTabSz="914400" rtl="1" eaLnBrk="1" fontAlgn="auto" latinLnBrk="0" hangingPunct="1">
              <a:spcBef>
                <a:spcPts val="0"/>
              </a:spcBef>
              <a:spcAft>
                <a:spcPts val="0"/>
              </a:spcAft>
              <a:buClrTx/>
              <a:buSzTx/>
              <a:buFontTx/>
              <a:buNone/>
              <a:tabLst/>
              <a:defRPr/>
            </a:pPr>
            <a:r>
              <a:rPr lang="he-IL" dirty="0" err="1">
                <a:solidFill>
                  <a:schemeClr val="accent1">
                    <a:lumMod val="75000"/>
                  </a:schemeClr>
                </a:solidFill>
                <a:latin typeface="Assistant" pitchFamily="2" charset="-79"/>
                <a:cs typeface="Assistant" pitchFamily="2" charset="-79"/>
              </a:rPr>
              <a:t>הכל</a:t>
            </a:r>
            <a:r>
              <a:rPr lang="he-IL" dirty="0">
                <a:solidFill>
                  <a:schemeClr val="accent1">
                    <a:lumMod val="75000"/>
                  </a:schemeClr>
                </a:solidFill>
                <a:latin typeface="Assistant" pitchFamily="2" charset="-79"/>
                <a:cs typeface="Assistant" pitchFamily="2" charset="-79"/>
              </a:rPr>
              <a:t> ע"פ התכניות המצורפות וע"פ כל הרשימות והמפרטים לרבות כל עבודות בידוד הטרמי ואקוסטי + איטום הנדרשות עפ"י תקן ע"פ מכון הבקרה ודרישת המפקח - קורות יסוד+ רצפה+ חדרים רטובים+ גגות וקירות חזית ושאר חללים נדרשים.</a:t>
            </a:r>
            <a:br>
              <a:rPr lang="en-US" dirty="0">
                <a:solidFill>
                  <a:schemeClr val="accent1">
                    <a:lumMod val="75000"/>
                  </a:schemeClr>
                </a:solidFill>
                <a:latin typeface="Assistant" pitchFamily="2" charset="-79"/>
                <a:cs typeface="Assistant" pitchFamily="2" charset="-79"/>
              </a:rPr>
            </a:br>
            <a:r>
              <a:rPr lang="he-IL" dirty="0">
                <a:solidFill>
                  <a:schemeClr val="accent1">
                    <a:lumMod val="75000"/>
                  </a:schemeClr>
                </a:solidFill>
                <a:latin typeface="Assistant" pitchFamily="2" charset="-79"/>
                <a:cs typeface="Assistant" pitchFamily="2" charset="-79"/>
              </a:rPr>
              <a:t>מודגש כי ביתן השומר</a:t>
            </a:r>
            <a:r>
              <a:rPr lang="en-US" dirty="0">
                <a:solidFill>
                  <a:schemeClr val="accent1">
                    <a:lumMod val="75000"/>
                  </a:schemeClr>
                </a:solidFill>
                <a:latin typeface="Assistant" pitchFamily="2" charset="-79"/>
                <a:cs typeface="Assistant" pitchFamily="2" charset="-79"/>
              </a:rPr>
              <a:t> </a:t>
            </a:r>
            <a:r>
              <a:rPr lang="he-IL" dirty="0">
                <a:solidFill>
                  <a:schemeClr val="accent1">
                    <a:lumMod val="75000"/>
                  </a:schemeClr>
                </a:solidFill>
                <a:latin typeface="Assistant" pitchFamily="2" charset="-79"/>
                <a:cs typeface="Assistant" pitchFamily="2" charset="-79"/>
              </a:rPr>
              <a:t>כלול בהצעה </a:t>
            </a:r>
            <a:r>
              <a:rPr lang="he-IL" dirty="0" err="1">
                <a:solidFill>
                  <a:schemeClr val="accent1">
                    <a:lumMod val="75000"/>
                  </a:schemeClr>
                </a:solidFill>
                <a:latin typeface="Assistant" pitchFamily="2" charset="-79"/>
                <a:cs typeface="Assistant" pitchFamily="2" charset="-79"/>
              </a:rPr>
              <a:t>הפאושלית</a:t>
            </a:r>
            <a:r>
              <a:rPr lang="he-IL" dirty="0">
                <a:solidFill>
                  <a:schemeClr val="accent1">
                    <a:lumMod val="75000"/>
                  </a:schemeClr>
                </a:solidFill>
                <a:latin typeface="Assistant" pitchFamily="2" charset="-79"/>
                <a:cs typeface="Assistant" pitchFamily="2" charset="-79"/>
              </a:rPr>
              <a:t>.</a:t>
            </a:r>
            <a:br>
              <a:rPr lang="en-US" dirty="0">
                <a:solidFill>
                  <a:schemeClr val="accent1">
                    <a:lumMod val="75000"/>
                  </a:schemeClr>
                </a:solidFill>
                <a:latin typeface="Assistant" pitchFamily="2" charset="-79"/>
                <a:cs typeface="Assistant" pitchFamily="2" charset="-79"/>
              </a:rPr>
            </a:br>
            <a:br>
              <a:rPr lang="en-US" dirty="0">
                <a:solidFill>
                  <a:schemeClr val="accent1">
                    <a:lumMod val="75000"/>
                  </a:schemeClr>
                </a:solidFill>
                <a:latin typeface="Assistant" pitchFamily="2" charset="-79"/>
                <a:cs typeface="Assistant" pitchFamily="2" charset="-79"/>
              </a:rPr>
            </a:br>
            <a:r>
              <a:rPr lang="he-IL" dirty="0">
                <a:solidFill>
                  <a:schemeClr val="accent1">
                    <a:lumMod val="75000"/>
                  </a:schemeClr>
                </a:solidFill>
                <a:latin typeface="Assistant" pitchFamily="2" charset="-79"/>
                <a:cs typeface="Assistant" pitchFamily="2" charset="-79"/>
              </a:rPr>
              <a:t>בנוסף, העבודות כוללות גם התקנת פיר מעלית </a:t>
            </a:r>
            <a:r>
              <a:rPr lang="he-IL" u="sng" dirty="0">
                <a:solidFill>
                  <a:schemeClr val="accent1">
                    <a:lumMod val="75000"/>
                  </a:schemeClr>
                </a:solidFill>
                <a:latin typeface="Assistant" pitchFamily="2" charset="-79"/>
                <a:cs typeface="Assistant" pitchFamily="2" charset="-79"/>
              </a:rPr>
              <a:t>כולל תכנון ביצוע התא</a:t>
            </a:r>
            <a:r>
              <a:rPr lang="he-IL" b="1" u="sng" dirty="0">
                <a:solidFill>
                  <a:schemeClr val="accent1">
                    <a:lumMod val="75000"/>
                  </a:schemeClr>
                </a:solidFill>
                <a:latin typeface="Assistant" pitchFamily="2" charset="-79"/>
                <a:cs typeface="Assistant" pitchFamily="2" charset="-79"/>
              </a:rPr>
              <a:t> </a:t>
            </a:r>
            <a:r>
              <a:rPr lang="he-IL" dirty="0" err="1">
                <a:solidFill>
                  <a:schemeClr val="accent1">
                    <a:lumMod val="75000"/>
                  </a:schemeClr>
                </a:solidFill>
                <a:latin typeface="Assistant" pitchFamily="2" charset="-79"/>
                <a:cs typeface="Assistant" pitchFamily="2" charset="-79"/>
              </a:rPr>
              <a:t>הכל</a:t>
            </a:r>
            <a:r>
              <a:rPr lang="he-IL" dirty="0">
                <a:solidFill>
                  <a:schemeClr val="accent1">
                    <a:lumMod val="75000"/>
                  </a:schemeClr>
                </a:solidFill>
                <a:latin typeface="Assistant" pitchFamily="2" charset="-79"/>
                <a:cs typeface="Assistant" pitchFamily="2" charset="-79"/>
              </a:rPr>
              <a:t> קומפלט עד קבלת אישור מכון ההתקנים.</a:t>
            </a:r>
            <a:br>
              <a:rPr lang="en-US" dirty="0">
                <a:solidFill>
                  <a:schemeClr val="accent1">
                    <a:lumMod val="75000"/>
                  </a:schemeClr>
                </a:solidFill>
                <a:latin typeface="Assistant" pitchFamily="2" charset="-79"/>
                <a:cs typeface="Assistant" pitchFamily="2" charset="-79"/>
              </a:rPr>
            </a:br>
            <a:endParaRPr lang="he-IL" dirty="0">
              <a:solidFill>
                <a:schemeClr val="accent1">
                  <a:lumMod val="75000"/>
                </a:schemeClr>
              </a:solidFill>
              <a:latin typeface="Assistant" pitchFamily="2" charset="-79"/>
              <a:cs typeface="Assistant" pitchFamily="2" charset="-79"/>
            </a:endParaRPr>
          </a:p>
          <a:p>
            <a:pPr marL="0" marR="0" lvl="0" indent="0" algn="r" defTabSz="914400" rtl="1" eaLnBrk="1" fontAlgn="auto" latinLnBrk="0" hangingPunct="1">
              <a:spcBef>
                <a:spcPts val="0"/>
              </a:spcBef>
              <a:spcAft>
                <a:spcPts val="0"/>
              </a:spcAft>
              <a:buClrTx/>
              <a:buSzTx/>
              <a:buFontTx/>
              <a:buNone/>
              <a:tabLst/>
              <a:defRPr/>
            </a:pPr>
            <a:r>
              <a:rPr lang="he-IL" dirty="0">
                <a:solidFill>
                  <a:schemeClr val="accent1">
                    <a:lumMod val="75000"/>
                  </a:schemeClr>
                </a:solidFill>
                <a:latin typeface="Assistant" pitchFamily="2" charset="-79"/>
                <a:cs typeface="Assistant" pitchFamily="2" charset="-79"/>
              </a:rPr>
              <a:t>עבור עבודות הפיתוח ההתקשרות הינה למדידה בהתאם לכתב הכמויות.</a:t>
            </a:r>
          </a:p>
          <a:p>
            <a:pPr marL="0" marR="0" lvl="0" indent="0" algn="r" defTabSz="914400" rtl="1" eaLnBrk="1" fontAlgn="auto" latinLnBrk="0" hangingPunct="1">
              <a:spcBef>
                <a:spcPts val="0"/>
              </a:spcBef>
              <a:spcAft>
                <a:spcPts val="0"/>
              </a:spcAft>
              <a:buClrTx/>
              <a:buSzTx/>
              <a:buFontTx/>
              <a:buNone/>
              <a:tabLst/>
              <a:defRPr/>
            </a:pPr>
            <a:r>
              <a:rPr lang="he-IL" dirty="0">
                <a:solidFill>
                  <a:schemeClr val="accent1">
                    <a:lumMod val="75000"/>
                  </a:schemeClr>
                </a:solidFill>
                <a:latin typeface="Assistant" pitchFamily="2" charset="-79"/>
                <a:cs typeface="Assistant" pitchFamily="2" charset="-79"/>
              </a:rPr>
              <a:t>מכרז זה לא כולל את ההצטיידות.</a:t>
            </a:r>
          </a:p>
          <a:p>
            <a:pPr marL="0" marR="0" lvl="0" indent="0" algn="r" defTabSz="914400" rtl="1" eaLnBrk="1" fontAlgn="auto" latinLnBrk="0" hangingPunct="1">
              <a:spcBef>
                <a:spcPts val="0"/>
              </a:spcBef>
              <a:spcAft>
                <a:spcPts val="0"/>
              </a:spcAft>
              <a:buClrTx/>
              <a:buSzTx/>
              <a:buFontTx/>
              <a:buNone/>
              <a:tabLst/>
              <a:defRPr/>
            </a:pPr>
            <a:endParaRPr lang="he-IL" dirty="0">
              <a:solidFill>
                <a:schemeClr val="accent1">
                  <a:lumMod val="75000"/>
                </a:schemeClr>
              </a:solidFill>
              <a:latin typeface="Assistant" pitchFamily="2" charset="-79"/>
              <a:cs typeface="Assistant" pitchFamily="2" charset="-79"/>
            </a:endParaRPr>
          </a:p>
        </p:txBody>
      </p:sp>
      <p:pic>
        <p:nvPicPr>
          <p:cNvPr id="3" name="תמונה 1">
            <a:extLst>
              <a:ext uri="{FF2B5EF4-FFF2-40B4-BE49-F238E27FC236}">
                <a16:creationId xmlns:a16="http://schemas.microsoft.com/office/drawing/2014/main" id="{C31EE70C-AB82-7A96-E718-37A06CF85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07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E9DA4-82EF-0342-1DC7-4913482B7B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6004BE-335A-4E07-C4FD-0675C9D22988}"/>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5ACCCE09-177C-CCB7-1901-360F6E4F1EA5}"/>
              </a:ext>
            </a:extLst>
          </p:cNvPr>
          <p:cNvPicPr>
            <a:picLocks noChangeAspect="1"/>
          </p:cNvPicPr>
          <p:nvPr/>
        </p:nvPicPr>
        <p:blipFill>
          <a:blip r:embed="rId2"/>
          <a:stretch>
            <a:fillRect/>
          </a:stretch>
        </p:blipFill>
        <p:spPr>
          <a:xfrm>
            <a:off x="10839261" y="0"/>
            <a:ext cx="1352739" cy="1409897"/>
          </a:xfrm>
          <a:prstGeom prst="rect">
            <a:avLst/>
          </a:prstGeom>
        </p:spPr>
      </p:pic>
      <p:sp>
        <p:nvSpPr>
          <p:cNvPr id="7" name="תיבת טקסט 6">
            <a:extLst>
              <a:ext uri="{FF2B5EF4-FFF2-40B4-BE49-F238E27FC236}">
                <a16:creationId xmlns:a16="http://schemas.microsoft.com/office/drawing/2014/main" id="{13FAD267-C08C-2FEC-6E5D-AB580E8F80BA}"/>
              </a:ext>
            </a:extLst>
          </p:cNvPr>
          <p:cNvSpPr txBox="1"/>
          <p:nvPr/>
        </p:nvSpPr>
        <p:spPr>
          <a:xfrm>
            <a:off x="2401525" y="1502688"/>
            <a:ext cx="8437736" cy="1477328"/>
          </a:xfrm>
          <a:prstGeom prst="rect">
            <a:avLst/>
          </a:prstGeom>
          <a:noFill/>
        </p:spPr>
        <p:txBody>
          <a:bodyPr wrap="square">
            <a:spAutoFit/>
          </a:bodyPr>
          <a:lstStyle/>
          <a:p>
            <a:pPr marR="0" lvl="0" algn="r" defTabSz="914400" rtl="1" eaLnBrk="1" fontAlgn="auto" latinLnBrk="0" hangingPunct="1">
              <a:spcBef>
                <a:spcPts val="0"/>
              </a:spcBef>
              <a:spcAft>
                <a:spcPts val="0"/>
              </a:spcAft>
              <a:buClrTx/>
              <a:buSzTx/>
              <a:tabLst/>
              <a:defRPr/>
            </a:pPr>
            <a:r>
              <a:rPr kumimoji="0" lang="he-IL" sz="1800" b="1" i="0" u="none" strike="noStrike" kern="1200" cap="none" spc="0" normalizeH="0" baseline="0" noProof="0" dirty="0">
                <a:ln>
                  <a:noFill/>
                </a:ln>
                <a:solidFill>
                  <a:schemeClr val="accent1">
                    <a:lumMod val="75000"/>
                  </a:schemeClr>
                </a:solidFill>
                <a:effectLst/>
                <a:uLnTx/>
                <a:uFillTx/>
                <a:latin typeface="Assistant" pitchFamily="2" charset="-79"/>
                <a:cs typeface="Assistant" pitchFamily="2" charset="-79"/>
              </a:rPr>
              <a:t>שטחי חוץ – חשבונות ערוכים למדידה!</a:t>
            </a:r>
          </a:p>
          <a:p>
            <a:pPr marL="285750" marR="0" lvl="0" indent="-285750" algn="r" defTabSz="914400" rtl="1" eaLnBrk="1" fontAlgn="auto" latinLnBrk="0" hangingPunct="1">
              <a:spcBef>
                <a:spcPts val="0"/>
              </a:spcBef>
              <a:spcAft>
                <a:spcPts val="0"/>
              </a:spcAft>
              <a:buClrTx/>
              <a:buSzTx/>
              <a:buFont typeface="Arial" panose="020B0604020202020204" pitchFamily="34" charset="0"/>
              <a:buChar char="•"/>
              <a:tabLst/>
              <a:defRPr/>
            </a:pPr>
            <a:r>
              <a:rPr kumimoji="0" lang="he-IL" sz="1800" i="0" u="none" strike="noStrike" kern="1200" cap="none" spc="0" normalizeH="0" baseline="0" noProof="0" dirty="0">
                <a:ln>
                  <a:noFill/>
                </a:ln>
                <a:solidFill>
                  <a:schemeClr val="accent1">
                    <a:lumMod val="75000"/>
                  </a:schemeClr>
                </a:solidFill>
                <a:effectLst/>
                <a:uLnTx/>
                <a:uFillTx/>
                <a:latin typeface="Assistant" pitchFamily="2" charset="-79"/>
                <a:cs typeface="Assistant" pitchFamily="2" charset="-79"/>
              </a:rPr>
              <a:t>פיתוח שטח בהתאם לתכניות, תשתיות חוץ תברואה וחשמל, ריצופים, עבודות גינון, קירות פיתוח וריהוט לרבות התחברויות מים, ביוב, חשמל בזק וכו' עד לקבלת אישורים נדרשים לאכלוס המבנה.</a:t>
            </a:r>
            <a:br>
              <a:rPr kumimoji="0" lang="en-US" sz="1800" i="0" u="none" strike="noStrike" kern="1200" cap="none" spc="0" normalizeH="0" baseline="0" noProof="0" dirty="0">
                <a:ln>
                  <a:noFill/>
                </a:ln>
                <a:solidFill>
                  <a:schemeClr val="accent1">
                    <a:lumMod val="75000"/>
                  </a:schemeClr>
                </a:solidFill>
                <a:effectLst/>
                <a:uLnTx/>
                <a:uFillTx/>
                <a:latin typeface="Assistant" pitchFamily="2" charset="-79"/>
                <a:cs typeface="Assistant" pitchFamily="2" charset="-79"/>
              </a:rPr>
            </a:br>
            <a:endParaRPr kumimoji="0" lang="he-IL" sz="1800" i="0" u="none" strike="noStrike" kern="1200" cap="none" spc="0" normalizeH="0" baseline="0" noProof="0" dirty="0">
              <a:ln>
                <a:noFill/>
              </a:ln>
              <a:solidFill>
                <a:schemeClr val="accent1">
                  <a:lumMod val="75000"/>
                </a:schemeClr>
              </a:solidFill>
              <a:effectLst/>
              <a:uLnTx/>
              <a:uFillTx/>
              <a:latin typeface="Assistant" pitchFamily="2" charset="-79"/>
              <a:cs typeface="Assistant" pitchFamily="2" charset="-79"/>
            </a:endParaRPr>
          </a:p>
          <a:p>
            <a:pPr marL="285750" marR="0" lvl="0" indent="-285750" algn="r" defTabSz="914400" rtl="1" eaLnBrk="1" fontAlgn="auto" latinLnBrk="0" hangingPunct="1">
              <a:spcBef>
                <a:spcPts val="0"/>
              </a:spcBef>
              <a:spcAft>
                <a:spcPts val="0"/>
              </a:spcAft>
              <a:buClrTx/>
              <a:buSzTx/>
              <a:buFont typeface="Arial" panose="020B0604020202020204" pitchFamily="34" charset="0"/>
              <a:buChar char="•"/>
              <a:tabLst/>
              <a:defRPr/>
            </a:pPr>
            <a:r>
              <a:rPr lang="he-IL" dirty="0">
                <a:solidFill>
                  <a:schemeClr val="accent1">
                    <a:lumMod val="75000"/>
                  </a:schemeClr>
                </a:solidFill>
                <a:latin typeface="Assistant" pitchFamily="2" charset="-79"/>
                <a:ea typeface="Calibri" panose="020F0502020204030204" pitchFamily="34" charset="0"/>
                <a:cs typeface="Assistant" pitchFamily="2" charset="-79"/>
              </a:rPr>
              <a:t>עבודות פיתוח לחניה ודרך בהתאם </a:t>
            </a:r>
            <a:r>
              <a:rPr lang="he-IL" dirty="0" err="1">
                <a:solidFill>
                  <a:schemeClr val="accent1">
                    <a:lumMod val="75000"/>
                  </a:schemeClr>
                </a:solidFill>
                <a:latin typeface="Assistant" pitchFamily="2" charset="-79"/>
                <a:ea typeface="Calibri" panose="020F0502020204030204" pitchFamily="34" charset="0"/>
                <a:cs typeface="Assistant" pitchFamily="2" charset="-79"/>
              </a:rPr>
              <a:t>לתכניות</a:t>
            </a:r>
            <a:r>
              <a:rPr lang="he-IL" dirty="0">
                <a:solidFill>
                  <a:schemeClr val="accent1">
                    <a:lumMod val="75000"/>
                  </a:schemeClr>
                </a:solidFill>
                <a:latin typeface="Assistant" pitchFamily="2" charset="-79"/>
                <a:ea typeface="Calibri" panose="020F0502020204030204" pitchFamily="34" charset="0"/>
                <a:cs typeface="Assistant" pitchFamily="2" charset="-79"/>
              </a:rPr>
              <a:t> ולדרישות העירייה.</a:t>
            </a:r>
            <a:endParaRPr lang="he-IL" kern="100" dirty="0">
              <a:solidFill>
                <a:schemeClr val="accent1">
                  <a:lumMod val="75000"/>
                </a:schemeClr>
              </a:solidFill>
              <a:latin typeface="Assistant" pitchFamily="2" charset="-79"/>
              <a:ea typeface="Calibri" panose="020F0502020204030204" pitchFamily="34" charset="0"/>
              <a:cs typeface="Assistant" pitchFamily="2" charset="-79"/>
            </a:endParaRPr>
          </a:p>
        </p:txBody>
      </p:sp>
      <p:pic>
        <p:nvPicPr>
          <p:cNvPr id="3" name="תמונה 1">
            <a:extLst>
              <a:ext uri="{FF2B5EF4-FFF2-40B4-BE49-F238E27FC236}">
                <a16:creationId xmlns:a16="http://schemas.microsoft.com/office/drawing/2014/main" id="{0316E198-A60C-4409-3D16-25CFC252D3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098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7DFC2-172D-64DA-FDF0-25B4E058E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5AEC0-35BB-7392-DEF3-B04BB197D06A}"/>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578E6AFC-F75E-D797-5B17-CACBF2F39CCC}"/>
              </a:ext>
            </a:extLst>
          </p:cNvPr>
          <p:cNvPicPr>
            <a:picLocks noChangeAspect="1"/>
          </p:cNvPicPr>
          <p:nvPr/>
        </p:nvPicPr>
        <p:blipFill>
          <a:blip r:embed="rId2"/>
          <a:stretch>
            <a:fillRect/>
          </a:stretch>
        </p:blipFill>
        <p:spPr>
          <a:xfrm>
            <a:off x="10839261" y="0"/>
            <a:ext cx="1352739" cy="1409897"/>
          </a:xfrm>
          <a:prstGeom prst="rect">
            <a:avLst/>
          </a:prstGeom>
        </p:spPr>
      </p:pic>
      <p:graphicFrame>
        <p:nvGraphicFramePr>
          <p:cNvPr id="7" name="טבלה 6">
            <a:extLst>
              <a:ext uri="{FF2B5EF4-FFF2-40B4-BE49-F238E27FC236}">
                <a16:creationId xmlns:a16="http://schemas.microsoft.com/office/drawing/2014/main" id="{908DD658-A342-5EEA-6206-CD575C464A6D}"/>
              </a:ext>
            </a:extLst>
          </p:cNvPr>
          <p:cNvGraphicFramePr>
            <a:graphicFrameLocks noGrp="1"/>
          </p:cNvGraphicFramePr>
          <p:nvPr>
            <p:extLst>
              <p:ext uri="{D42A27DB-BD31-4B8C-83A1-F6EECF244321}">
                <p14:modId xmlns:p14="http://schemas.microsoft.com/office/powerpoint/2010/main" val="1131089208"/>
              </p:ext>
            </p:extLst>
          </p:nvPr>
        </p:nvGraphicFramePr>
        <p:xfrm>
          <a:off x="380268" y="1569454"/>
          <a:ext cx="11431466" cy="4886314"/>
        </p:xfrm>
        <a:graphic>
          <a:graphicData uri="http://schemas.openxmlformats.org/drawingml/2006/table">
            <a:tbl>
              <a:tblPr rtl="1" firstRow="1" firstCol="1" lastRow="1" lastCol="1" bandRow="1" bandCol="1"/>
              <a:tblGrid>
                <a:gridCol w="1029566">
                  <a:extLst>
                    <a:ext uri="{9D8B030D-6E8A-4147-A177-3AD203B41FA5}">
                      <a16:colId xmlns:a16="http://schemas.microsoft.com/office/drawing/2014/main" val="2196068581"/>
                    </a:ext>
                  </a:extLst>
                </a:gridCol>
                <a:gridCol w="10401900">
                  <a:extLst>
                    <a:ext uri="{9D8B030D-6E8A-4147-A177-3AD203B41FA5}">
                      <a16:colId xmlns:a16="http://schemas.microsoft.com/office/drawing/2014/main" val="2182890619"/>
                    </a:ext>
                  </a:extLst>
                </a:gridCol>
              </a:tblGrid>
              <a:tr h="690118">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15000"/>
                        </a:lnSpc>
                        <a:spcAft>
                          <a:spcPts val="1000"/>
                        </a:spcAft>
                        <a:buNone/>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מסירת האתר למזמין</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האתר יימסר למזמין לאחר ביצוע מושלם של העבודות המתוארות, צירוף תיק מתקן, יומני העבודה ותכניות עדות (</a:t>
                      </a:r>
                      <a:r>
                        <a:rPr lang="en-US" sz="1600" dirty="0">
                          <a:solidFill>
                            <a:schemeClr val="accent1">
                              <a:lumMod val="75000"/>
                            </a:schemeClr>
                          </a:solidFill>
                          <a:effectLst/>
                          <a:latin typeface="Arial Unicode MS" panose="020B0604020202020204" pitchFamily="34" charset="-128"/>
                          <a:ea typeface="Calibri" panose="020F0502020204030204" pitchFamily="34" charset="0"/>
                          <a:cs typeface="+mn-cs"/>
                        </a:rPr>
                        <a:t>AS-MADE</a:t>
                      </a:r>
                      <a:r>
                        <a:rPr lang="en-US" sz="1600" dirty="0">
                          <a:solidFill>
                            <a:schemeClr val="accent1">
                              <a:lumMod val="75000"/>
                            </a:schemeClr>
                          </a:solidFill>
                          <a:effectLst/>
                          <a:latin typeface="Calibri" panose="020F0502020204030204" pitchFamily="34" charset="0"/>
                          <a:ea typeface="Calibri" panose="020F0502020204030204" pitchFamily="34" charset="0"/>
                          <a:cs typeface="+mn-cs"/>
                        </a:rPr>
                        <a:t>).</a:t>
                      </a:r>
                      <a:r>
                        <a:rPr lang="en-US" sz="1600" b="1" u="sng" dirty="0">
                          <a:solidFill>
                            <a:schemeClr val="accent1">
                              <a:lumMod val="75000"/>
                            </a:schemeClr>
                          </a:solidFill>
                          <a:effectLst/>
                          <a:latin typeface="Calibri" panose="020F0502020204030204" pitchFamily="34" charset="0"/>
                          <a:ea typeface="Calibri" panose="020F0502020204030204" pitchFamily="34" charset="0"/>
                          <a:cs typeface="+mn-cs"/>
                        </a:rPr>
                        <a:t> </a:t>
                      </a:r>
                      <a:endParaRPr lang="en-US"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4024891"/>
                  </a:ext>
                </a:extLst>
              </a:tr>
              <a:tr h="2410576">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15000"/>
                        </a:lnSpc>
                        <a:spcAft>
                          <a:spcPts val="1000"/>
                        </a:spcAft>
                        <a:buNone/>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לוח זמנים</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לוח הזמנים לביצוע הפרויקט הכולל צו התחלת עבודה, התארגנות, קבלת אישורים מכל הגופים הרלוונטיים, הביצוע בשטח של כל המפורט בתוכניות ובמפרטים והמצאת כל הבדיקות והאישורים הנדרשים הינו </a:t>
                      </a: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14 חודשים (14  חודשים </a:t>
                      </a:r>
                      <a:r>
                        <a:rPr lang="he-IL" sz="1600" b="1" u="sng" dirty="0" err="1">
                          <a:solidFill>
                            <a:schemeClr val="accent1">
                              <a:lumMod val="75000"/>
                            </a:schemeClr>
                          </a:solidFill>
                          <a:effectLst/>
                          <a:latin typeface="Calibri" panose="020F0502020204030204" pitchFamily="34" charset="0"/>
                          <a:ea typeface="Calibri" panose="020F0502020204030204" pitchFamily="34" charset="0"/>
                          <a:cs typeface="+mn-cs"/>
                        </a:rPr>
                        <a:t>קלנדריים</a:t>
                      </a: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 </a:t>
                      </a: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 לרבות עבודות התשתיות והפיתוח, לביצוע שלם ומושלם של כל העבודות, קבלת טופס 4 וטופס </a:t>
                      </a:r>
                      <a:r>
                        <a:rPr lang="he-IL" sz="1600" dirty="0" err="1">
                          <a:solidFill>
                            <a:schemeClr val="accent1">
                              <a:lumMod val="75000"/>
                            </a:schemeClr>
                          </a:solidFill>
                          <a:effectLst/>
                          <a:latin typeface="Calibri" panose="020F0502020204030204" pitchFamily="34" charset="0"/>
                          <a:ea typeface="Calibri" panose="020F0502020204030204" pitchFamily="34" charset="0"/>
                          <a:cs typeface="+mn-cs"/>
                        </a:rPr>
                        <a:t>איכלוס</a:t>
                      </a: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 לרבות אישור מעלית -מועד סיום כל העבודה.</a:t>
                      </a:r>
                    </a:p>
                    <a:p>
                      <a:pPr marL="0" marR="0" lvl="0" indent="0" algn="r" defTabSz="914400" rtl="1" eaLnBrk="1" fontAlgn="auto" latinLnBrk="0" hangingPunct="1">
                        <a:lnSpc>
                          <a:spcPct val="115000"/>
                        </a:lnSpc>
                        <a:spcBef>
                          <a:spcPts val="0"/>
                        </a:spcBef>
                        <a:spcAft>
                          <a:spcPts val="1000"/>
                        </a:spcAft>
                        <a:buClrTx/>
                        <a:buSzTx/>
                        <a:buFontTx/>
                        <a:buNone/>
                        <a:tabLst/>
                        <a:defRPr/>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הקבלן הזוכה יגיש למפקח תוך 14 ימים ממתן צו התחלת עבודה לוח זמנים מפורט ומחייב לביצוע העבודה שיהווה חלק בלתי נפרד מהחוזה. לוח זמנים יאפשר מעקב אחר שלבי הביצוע, והוא יקיף את כל התהליכים והשלבים של הביצוע, כולל הספקת חומרים, ניצול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כח</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אדם, שילוב עבודות שונות והשלבים של ביצוע הקבלנים המשניים. כל ההוצאות הכרוכות בהכנת לוח זמנים, המעקב, העדכון וכ' יחול על הקבלן ולא ישולם עבורם בנפרד. הלוח יוכן לפי שיטת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גנט</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בתכנית</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a:t>
                      </a:r>
                      <a:r>
                        <a:rPr lang="en-US" sz="1600" kern="1200" dirty="0">
                          <a:solidFill>
                            <a:schemeClr val="accent1">
                              <a:lumMod val="75000"/>
                            </a:schemeClr>
                          </a:solidFill>
                          <a:effectLst/>
                          <a:latin typeface="Calibri" panose="020F0502020204030204" pitchFamily="34" charset="0"/>
                          <a:ea typeface="Calibri" panose="020F0502020204030204" pitchFamily="34" charset="0"/>
                          <a:cs typeface="+mn-cs"/>
                        </a:rPr>
                        <a:t>M.S.P</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a:t>
                      </a:r>
                      <a:endParaRPr lang="en-IL" sz="1600" kern="12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5566366"/>
                  </a:ext>
                </a:extLst>
              </a:tr>
              <a:tr h="1769154">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rtl="1">
                        <a:lnSpc>
                          <a:spcPct val="115000"/>
                        </a:lnSpc>
                        <a:spcAft>
                          <a:spcPts val="1000"/>
                        </a:spcAft>
                        <a:buNone/>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בטיחות</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כללי הבטיחות הנוקשים ביותר חלים על הקבלן בכפוף לדרישות משרד העבודה המתעדכנים מעת לעת, המשטרה וכל רשות אחרת. על הקבלן לדאוג להעביר תדריכי בטיחות לכל העובדים בשפת האם שלהם, לדאוג לנעלים מתאימות, לאישורים ורישיונות מתאימים </a:t>
                      </a:r>
                      <a:r>
                        <a:rPr lang="he-IL" sz="1600" dirty="0" err="1">
                          <a:solidFill>
                            <a:schemeClr val="accent1">
                              <a:lumMod val="75000"/>
                            </a:schemeClr>
                          </a:solidFill>
                          <a:effectLst/>
                          <a:latin typeface="Calibri" panose="020F0502020204030204" pitchFamily="34" charset="0"/>
                          <a:ea typeface="Calibri" panose="020F0502020204030204" pitchFamily="34" charset="0"/>
                          <a:cs typeface="+mn-cs"/>
                        </a:rPr>
                        <a:t>לצמ"ה</a:t>
                      </a: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 ולמפעיליהם, להימצאות מנהל עבודה ומהנדס ביצוע מוסמכים ומאושרים ע"י משרד העבודה באתר בכל שעות העבודה. לא תתאפשר התחלת עבודה בשטח - </a:t>
                      </a: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נושא הבטיחות הינו באחריותו  הבלעדית של הקבלן.</a:t>
                      </a:r>
                    </a:p>
                    <a:p>
                      <a:pPr algn="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702078"/>
                  </a:ext>
                </a:extLst>
              </a:tr>
            </a:tbl>
          </a:graphicData>
        </a:graphic>
      </p:graphicFrame>
      <p:pic>
        <p:nvPicPr>
          <p:cNvPr id="3" name="תמונה 1">
            <a:extLst>
              <a:ext uri="{FF2B5EF4-FFF2-40B4-BE49-F238E27FC236}">
                <a16:creationId xmlns:a16="http://schemas.microsoft.com/office/drawing/2014/main" id="{27FB6A56-005C-E05D-F4D7-C5A068339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0864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51306-7866-F59F-7F75-D0A93E528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BACD6-B740-B0EB-D9C0-9E6BF7C2DAF6}"/>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374D1641-8812-05DD-BFCD-B2317749E75A}"/>
              </a:ext>
            </a:extLst>
          </p:cNvPr>
          <p:cNvPicPr>
            <a:picLocks noChangeAspect="1"/>
          </p:cNvPicPr>
          <p:nvPr/>
        </p:nvPicPr>
        <p:blipFill>
          <a:blip r:embed="rId2"/>
          <a:stretch>
            <a:fillRect/>
          </a:stretch>
        </p:blipFill>
        <p:spPr>
          <a:xfrm>
            <a:off x="10839261" y="0"/>
            <a:ext cx="1352739" cy="1409897"/>
          </a:xfrm>
          <a:prstGeom prst="rect">
            <a:avLst/>
          </a:prstGeom>
        </p:spPr>
      </p:pic>
      <p:graphicFrame>
        <p:nvGraphicFramePr>
          <p:cNvPr id="8" name="טבלה 7">
            <a:extLst>
              <a:ext uri="{FF2B5EF4-FFF2-40B4-BE49-F238E27FC236}">
                <a16:creationId xmlns:a16="http://schemas.microsoft.com/office/drawing/2014/main" id="{5C43E862-893E-FE95-DC7B-B4E459C0EEC7}"/>
              </a:ext>
            </a:extLst>
          </p:cNvPr>
          <p:cNvGraphicFramePr>
            <a:graphicFrameLocks noGrp="1"/>
          </p:cNvGraphicFramePr>
          <p:nvPr>
            <p:extLst>
              <p:ext uri="{D42A27DB-BD31-4B8C-83A1-F6EECF244321}">
                <p14:modId xmlns:p14="http://schemas.microsoft.com/office/powerpoint/2010/main" val="3020600810"/>
              </p:ext>
            </p:extLst>
          </p:nvPr>
        </p:nvGraphicFramePr>
        <p:xfrm>
          <a:off x="380267" y="3583672"/>
          <a:ext cx="11532812" cy="3101514"/>
        </p:xfrm>
        <a:graphic>
          <a:graphicData uri="http://schemas.openxmlformats.org/drawingml/2006/table">
            <a:tbl>
              <a:tblPr rtl="1" firstRow="1" firstCol="1" lastRow="1" lastCol="1" bandRow="1" bandCol="1"/>
              <a:tblGrid>
                <a:gridCol w="1040214">
                  <a:extLst>
                    <a:ext uri="{9D8B030D-6E8A-4147-A177-3AD203B41FA5}">
                      <a16:colId xmlns:a16="http://schemas.microsoft.com/office/drawing/2014/main" val="3666255756"/>
                    </a:ext>
                  </a:extLst>
                </a:gridCol>
                <a:gridCol w="10492598">
                  <a:extLst>
                    <a:ext uri="{9D8B030D-6E8A-4147-A177-3AD203B41FA5}">
                      <a16:colId xmlns:a16="http://schemas.microsoft.com/office/drawing/2014/main" val="1494505337"/>
                    </a:ext>
                  </a:extLst>
                </a:gridCol>
              </a:tblGrid>
              <a:tr h="828950">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tabLst>
                          <a:tab pos="342900" algn="l"/>
                        </a:tabLst>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מערך בדיקות</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מערך הבדיקות שיבוצעו בפרויקט הינו כמצוין במפרטים הטכניים, כאשר לפיקוח הזכות להזמין </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בדיקות נוספות - כל הבדיקות הינן ע"ח הקבלן. על הקבלן להציג התקשרות מעבדה מוסמכת בתחילת עבודות.</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801624"/>
                  </a:ext>
                </a:extLst>
              </a:tr>
              <a:tr h="1400914">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tabLst>
                          <a:tab pos="342900" algn="l"/>
                        </a:tabLst>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חיבור מים וחשמל</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לצורך הביצוע, על הקבלן לדאוג לחיבור מים וחשמל על חשבונו, כולל הרכבת מונים. </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בסיום הפרויקט יש להביא אישור (שובר תשלום) המעיד כי כל חובות הקבלן בגין מים, חשמל וכו' – שולמו. </a:t>
                      </a:r>
                      <a:endPar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endParaRPr>
                    </a:p>
                    <a:p>
                      <a:pPr marR="21590" algn="r" rtl="1">
                        <a:lnSpc>
                          <a:spcPct val="115000"/>
                        </a:lnSpc>
                        <a:spcAft>
                          <a:spcPts val="1000"/>
                        </a:spcAft>
                        <a:buNone/>
                        <a:tabLst>
                          <a:tab pos="342900" algn="l"/>
                        </a:tabLst>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באם לא ניתן לקבל חשמל זמני מחברת חשמל- על הקבלן לעבוד עם גנרטורים פעולה זו גם כן כלולה במחיר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הפאושלי</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ולא תינתן תוספת בגין שימוש בגנרטורים.</a:t>
                      </a:r>
                      <a:endParaRPr lang="en-IL" sz="1600" kern="12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1103421"/>
                  </a:ext>
                </a:extLst>
              </a:tr>
              <a:tr h="761581">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tabLst>
                          <a:tab pos="342900" algn="l"/>
                        </a:tabLst>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פינוי פסולת</a:t>
                      </a: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p>
                      <a:pPr marR="21590" algn="r" rtl="1">
                        <a:lnSpc>
                          <a:spcPct val="115000"/>
                        </a:lnSpc>
                        <a:spcAft>
                          <a:spcPts val="1000"/>
                        </a:spcAft>
                        <a:buNone/>
                        <a:tabLst>
                          <a:tab pos="342900" algn="l"/>
                        </a:tabLst>
                      </a:pP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קבלן יפנה על חשבונו את כל הפסולת / עפר / אדמה לאתר מורשה לרבות כל האגרות והתשלומים.</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1541945"/>
                  </a:ext>
                </a:extLst>
              </a:tr>
            </a:tbl>
          </a:graphicData>
        </a:graphic>
      </p:graphicFrame>
      <p:graphicFrame>
        <p:nvGraphicFramePr>
          <p:cNvPr id="9" name="טבלה 8">
            <a:extLst>
              <a:ext uri="{FF2B5EF4-FFF2-40B4-BE49-F238E27FC236}">
                <a16:creationId xmlns:a16="http://schemas.microsoft.com/office/drawing/2014/main" id="{E8E9A8A0-5C64-9762-9F7C-317C209E33D1}"/>
              </a:ext>
            </a:extLst>
          </p:cNvPr>
          <p:cNvGraphicFramePr>
            <a:graphicFrameLocks noGrp="1"/>
          </p:cNvGraphicFramePr>
          <p:nvPr>
            <p:extLst>
              <p:ext uri="{D42A27DB-BD31-4B8C-83A1-F6EECF244321}">
                <p14:modId xmlns:p14="http://schemas.microsoft.com/office/powerpoint/2010/main" val="1793983522"/>
              </p:ext>
            </p:extLst>
          </p:nvPr>
        </p:nvGraphicFramePr>
        <p:xfrm>
          <a:off x="380267" y="1668512"/>
          <a:ext cx="11532812" cy="2195576"/>
        </p:xfrm>
        <a:graphic>
          <a:graphicData uri="http://schemas.openxmlformats.org/drawingml/2006/table">
            <a:tbl>
              <a:tblPr rtl="1" firstRow="1" firstCol="1" lastRow="1" lastCol="1" bandRow="1" bandCol="1"/>
              <a:tblGrid>
                <a:gridCol w="1038693">
                  <a:extLst>
                    <a:ext uri="{9D8B030D-6E8A-4147-A177-3AD203B41FA5}">
                      <a16:colId xmlns:a16="http://schemas.microsoft.com/office/drawing/2014/main" val="1793583472"/>
                    </a:ext>
                  </a:extLst>
                </a:gridCol>
                <a:gridCol w="10494119">
                  <a:extLst>
                    <a:ext uri="{9D8B030D-6E8A-4147-A177-3AD203B41FA5}">
                      <a16:colId xmlns:a16="http://schemas.microsoft.com/office/drawing/2014/main" val="1905155072"/>
                    </a:ext>
                  </a:extLst>
                </a:gridCol>
              </a:tblGrid>
              <a:tr h="1080504">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ציוד מכני הנדסי</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כל הציוד המכאני ההנדסי אשר בשירות העבודה של הקבלן המבצע ו/או קבלני משנה /ו/או מי </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מטעמו חייב באישורי מבחן תקינות שנתי של הכלים, צופר בזמן נסיעה לאחור ומפעילים בעלי רישיון נהיגה לכלי זה בתוקף. על הקבלן יהא להציג תיק רישיונות ציוד ומפעילים, ביטוח כלים וכד' טרם ביצוע העבודות.</a:t>
                      </a: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460777"/>
                  </a:ext>
                </a:extLst>
              </a:tr>
              <a:tr h="804503">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בקרת תהליך</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לפני ובסיום כל שלב ביצוע, יש להודיע למפקח מראש לצורך בקרת התהליך, בדיקת העבודה ואישורה. עבודה שתבוצע ללא אישור המפקח תפורק ועל חשבון הקבלן. </a:t>
                      </a:r>
                      <a:br>
                        <a:rPr lang="en-US" sz="1600" dirty="0">
                          <a:solidFill>
                            <a:schemeClr val="accent1">
                              <a:lumMod val="75000"/>
                            </a:schemeClr>
                          </a:solidFill>
                          <a:effectLst/>
                          <a:latin typeface="Calibri" panose="020F0502020204030204" pitchFamily="34" charset="0"/>
                          <a:ea typeface="Calibri" panose="020F0502020204030204" pitchFamily="34" charset="0"/>
                          <a:cs typeface="+mn-cs"/>
                        </a:rPr>
                      </a:b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56675" marR="566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9712906"/>
                  </a:ext>
                </a:extLst>
              </a:tr>
            </a:tbl>
          </a:graphicData>
        </a:graphic>
      </p:graphicFrame>
      <p:pic>
        <p:nvPicPr>
          <p:cNvPr id="3" name="תמונה 1">
            <a:extLst>
              <a:ext uri="{FF2B5EF4-FFF2-40B4-BE49-F238E27FC236}">
                <a16:creationId xmlns:a16="http://schemas.microsoft.com/office/drawing/2014/main" id="{244C46D0-B7B4-75D5-1628-D3A9D44D8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745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1D4F4-528F-A8C1-9B45-8E656CAA5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88393-61D3-132C-E8A5-8F7749B6325A}"/>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18816D30-6EEB-6965-0CA3-AF635EB4C574}"/>
              </a:ext>
            </a:extLst>
          </p:cNvPr>
          <p:cNvPicPr>
            <a:picLocks noChangeAspect="1"/>
          </p:cNvPicPr>
          <p:nvPr/>
        </p:nvPicPr>
        <p:blipFill>
          <a:blip r:embed="rId2"/>
          <a:stretch>
            <a:fillRect/>
          </a:stretch>
        </p:blipFill>
        <p:spPr>
          <a:xfrm>
            <a:off x="10839261" y="0"/>
            <a:ext cx="1352739" cy="1409897"/>
          </a:xfrm>
          <a:prstGeom prst="rect">
            <a:avLst/>
          </a:prstGeom>
        </p:spPr>
      </p:pic>
      <p:graphicFrame>
        <p:nvGraphicFramePr>
          <p:cNvPr id="7" name="טבלה 6">
            <a:extLst>
              <a:ext uri="{FF2B5EF4-FFF2-40B4-BE49-F238E27FC236}">
                <a16:creationId xmlns:a16="http://schemas.microsoft.com/office/drawing/2014/main" id="{4DA7FD5E-4DE3-C797-D58E-013DD6653D65}"/>
              </a:ext>
            </a:extLst>
          </p:cNvPr>
          <p:cNvGraphicFramePr>
            <a:graphicFrameLocks noGrp="1"/>
          </p:cNvGraphicFramePr>
          <p:nvPr>
            <p:extLst>
              <p:ext uri="{D42A27DB-BD31-4B8C-83A1-F6EECF244321}">
                <p14:modId xmlns:p14="http://schemas.microsoft.com/office/powerpoint/2010/main" val="3753066617"/>
              </p:ext>
            </p:extLst>
          </p:nvPr>
        </p:nvGraphicFramePr>
        <p:xfrm>
          <a:off x="407471" y="1547765"/>
          <a:ext cx="11532812" cy="5491917"/>
        </p:xfrm>
        <a:graphic>
          <a:graphicData uri="http://schemas.openxmlformats.org/drawingml/2006/table">
            <a:tbl>
              <a:tblPr rtl="1" firstRow="1" firstCol="1" lastRow="1" lastCol="1" bandRow="1" bandCol="1"/>
              <a:tblGrid>
                <a:gridCol w="1040214">
                  <a:extLst>
                    <a:ext uri="{9D8B030D-6E8A-4147-A177-3AD203B41FA5}">
                      <a16:colId xmlns:a16="http://schemas.microsoft.com/office/drawing/2014/main" val="1241042276"/>
                    </a:ext>
                  </a:extLst>
                </a:gridCol>
                <a:gridCol w="10492598">
                  <a:extLst>
                    <a:ext uri="{9D8B030D-6E8A-4147-A177-3AD203B41FA5}">
                      <a16:colId xmlns:a16="http://schemas.microsoft.com/office/drawing/2014/main" val="2884252998"/>
                    </a:ext>
                  </a:extLst>
                </a:gridCol>
              </a:tblGrid>
              <a:tr h="753434">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tabLst>
                          <a:tab pos="342900" algn="l"/>
                        </a:tabLst>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עיון והבנת החומר למכרז</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על המציע לוודא, כי בטרם הגיש הצעתו, עיין והבין את כל האמור בחוברת זו לרבות כל מסמך המצורף אליה ושאינו מצורף וכן בתיאור הליך ההזמנה להגשת הצעות מחיר </a:t>
                      </a:r>
                      <a:r>
                        <a:rPr lang="he-IL" sz="1600" dirty="0" err="1">
                          <a:solidFill>
                            <a:schemeClr val="accent1">
                              <a:lumMod val="75000"/>
                            </a:schemeClr>
                          </a:solidFill>
                          <a:effectLst/>
                          <a:latin typeface="Calibri" panose="020F0502020204030204" pitchFamily="34" charset="0"/>
                          <a:ea typeface="Calibri" panose="020F0502020204030204" pitchFamily="34" charset="0"/>
                          <a:cs typeface="+mn-cs"/>
                        </a:rPr>
                        <a:t>הרצ"ב</a:t>
                      </a: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 כחלק ממסמכי המכרז. על הקבלן למסור בהגשה חומר מודפס וחתום על כל נספחיו.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5289890"/>
                  </a:ext>
                </a:extLst>
              </a:tr>
              <a:tr h="1387461">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21590" algn="r" rtl="1">
                        <a:lnSpc>
                          <a:spcPct val="115000"/>
                        </a:lnSpc>
                        <a:spcAft>
                          <a:spcPts val="1000"/>
                        </a:spcAft>
                        <a:buNone/>
                        <a:tabLst>
                          <a:tab pos="342900" algn="l"/>
                        </a:tabLst>
                      </a:pPr>
                      <a:r>
                        <a:rPr lang="he-IL" sz="1600" b="1" u="sng" kern="1200" dirty="0">
                          <a:solidFill>
                            <a:schemeClr val="accent1">
                              <a:lumMod val="75000"/>
                            </a:schemeClr>
                          </a:solidFill>
                          <a:effectLst/>
                          <a:latin typeface="Calibri" panose="020F0502020204030204" pitchFamily="34" charset="0"/>
                          <a:ea typeface="Calibri" panose="020F0502020204030204" pitchFamily="34" charset="0"/>
                          <a:cs typeface="+mn-cs"/>
                        </a:rPr>
                        <a:t>חשבונות</a:t>
                      </a:r>
                    </a:p>
                    <a:p>
                      <a:pPr marR="21590" algn="r" rtl="1">
                        <a:lnSpc>
                          <a:spcPct val="115000"/>
                        </a:lnSpc>
                        <a:spcAft>
                          <a:spcPts val="1000"/>
                        </a:spcAft>
                        <a:buNone/>
                        <a:tabLst>
                          <a:tab pos="342900" algn="l"/>
                        </a:tabLst>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עבור סעיפי המבנה (פרק 01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פאושל</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הקבלן יגיש עפ"י אבני תשלום חוזיים המצורפים לחוזה זה.</a:t>
                      </a:r>
                      <a:br>
                        <a:rPr lang="en-US" sz="1600" kern="12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עבור סעיפי הפיתוח (מבנה 02) לכל חשבון חלקי יש לצרף חישובי כמויות וסקיצות מתאימות אשר מבוססים על תרשימים שיאושרו על ידי הפיקוח. בתום העבודה, יצורפו לח-ן הסופי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תכניות</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"לאחר ביצוע" חתומות ע"י המתכנן הרלוונטי מסמך שיהווה חלק בלתי נפרד ממסמכי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הח</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-ן הסופי.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התכנית</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לאחר ביצוע" תהיה ממוחשבת.</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0520238"/>
                  </a:ext>
                </a:extLst>
              </a:tr>
              <a:tr h="1023998">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1590" lvl="0" indent="0" algn="r" defTabSz="914400" rtl="1" eaLnBrk="1" fontAlgn="auto" latinLnBrk="0" hangingPunct="1">
                        <a:lnSpc>
                          <a:spcPct val="115000"/>
                        </a:lnSpc>
                        <a:spcBef>
                          <a:spcPts val="0"/>
                        </a:spcBef>
                        <a:spcAft>
                          <a:spcPts val="1000"/>
                        </a:spcAft>
                        <a:buClrTx/>
                        <a:buSzTx/>
                        <a:buFontTx/>
                        <a:buNone/>
                        <a:tabLst>
                          <a:tab pos="342900" algn="l"/>
                        </a:tabLst>
                        <a:defRPr/>
                      </a:pPr>
                      <a:r>
                        <a:rPr lang="he-IL" sz="1600" b="1" u="sng" dirty="0">
                          <a:solidFill>
                            <a:schemeClr val="accent1">
                              <a:lumMod val="75000"/>
                            </a:schemeClr>
                          </a:solidFill>
                          <a:effectLst/>
                          <a:latin typeface="Calibri" panose="020F0502020204030204" pitchFamily="34" charset="0"/>
                          <a:ea typeface="Calibri" panose="020F0502020204030204" pitchFamily="34" charset="0"/>
                          <a:cs typeface="+mn-cs"/>
                        </a:rPr>
                        <a:t>עבודות חריגות</a:t>
                      </a:r>
                      <a:br>
                        <a:rPr lang="he-IL"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יוגשו בצורה מפורטת לפי דרישת המפקח. </a:t>
                      </a:r>
                      <a:br>
                        <a:rPr lang="en-US" sz="16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dirty="0">
                          <a:solidFill>
                            <a:schemeClr val="accent1">
                              <a:lumMod val="75000"/>
                            </a:schemeClr>
                          </a:solidFill>
                          <a:effectLst/>
                          <a:latin typeface="Calibri" panose="020F0502020204030204" pitchFamily="34" charset="0"/>
                          <a:ea typeface="Calibri" panose="020F0502020204030204" pitchFamily="34" charset="0"/>
                          <a:cs typeface="+mn-cs"/>
                        </a:rPr>
                        <a:t>עבודה לא תאושר ללא אישור מראש מהמפקח וממזמין העבודה.</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7156571"/>
                  </a:ext>
                </a:extLst>
              </a:tr>
              <a:tr h="2145343">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1590" lvl="0" indent="0" algn="r" defTabSz="914400" rtl="1" eaLnBrk="1" fontAlgn="auto" latinLnBrk="0" hangingPunct="1">
                        <a:lnSpc>
                          <a:spcPct val="115000"/>
                        </a:lnSpc>
                        <a:spcBef>
                          <a:spcPts val="0"/>
                        </a:spcBef>
                        <a:spcAft>
                          <a:spcPts val="1000"/>
                        </a:spcAft>
                        <a:buClrTx/>
                        <a:buSzTx/>
                        <a:buFontTx/>
                        <a:buNone/>
                        <a:tabLst>
                          <a:tab pos="342900" algn="l"/>
                        </a:tabLst>
                        <a:defRPr/>
                      </a:pPr>
                      <a:r>
                        <a:rPr lang="he-IL" sz="1600" b="0" u="none" kern="1200" dirty="0">
                          <a:solidFill>
                            <a:schemeClr val="accent1">
                              <a:lumMod val="75000"/>
                            </a:schemeClr>
                          </a:solidFill>
                          <a:effectLst/>
                          <a:latin typeface="Calibri" panose="020F0502020204030204" pitchFamily="34" charset="0"/>
                          <a:ea typeface="Calibri" panose="020F0502020204030204" pitchFamily="34" charset="0"/>
                          <a:cs typeface="+mn-cs"/>
                        </a:rPr>
                        <a:t>-על הקבלן הראשי לבצע את כל עבודות הגידור </a:t>
                      </a:r>
                      <a:r>
                        <a:rPr lang="he-IL" sz="1600" b="0" u="none" kern="1200" dirty="0">
                          <a:solidFill>
                            <a:schemeClr val="accent1">
                              <a:lumMod val="75000"/>
                            </a:schemeClr>
                          </a:solidFill>
                          <a:effectLst/>
                          <a:highlight>
                            <a:srgbClr val="FFFF00"/>
                          </a:highlight>
                          <a:latin typeface="Calibri" panose="020F0502020204030204" pitchFamily="34" charset="0"/>
                          <a:ea typeface="Calibri" panose="020F0502020204030204" pitchFamily="34" charset="0"/>
                          <a:cs typeface="+mn-cs"/>
                        </a:rPr>
                        <a:t>(כולל "גדר מדברת") </a:t>
                      </a:r>
                      <a:r>
                        <a:rPr lang="he-IL" sz="1600" b="0" u="none" kern="1200" dirty="0">
                          <a:solidFill>
                            <a:schemeClr val="accent1">
                              <a:lumMod val="75000"/>
                            </a:schemeClr>
                          </a:solidFill>
                          <a:effectLst/>
                          <a:latin typeface="Calibri" panose="020F0502020204030204" pitchFamily="34" charset="0"/>
                          <a:ea typeface="Calibri" panose="020F0502020204030204" pitchFamily="34" charset="0"/>
                          <a:cs typeface="+mn-cs"/>
                        </a:rPr>
                        <a:t>והבטיחות הנדרשות ושידרשו על ידי הפיקוח או על ידי העירייה ו/או ע"י הארגון.</a:t>
                      </a:r>
                      <a:br>
                        <a:rPr lang="en-US" sz="1600" b="0" u="none" kern="1200" dirty="0">
                          <a:solidFill>
                            <a:schemeClr val="accent5">
                              <a:lumMod val="50000"/>
                            </a:schemeClr>
                          </a:solidFill>
                          <a:effectLst/>
                          <a:latin typeface="Calibri" panose="020F0502020204030204" pitchFamily="34" charset="0"/>
                          <a:ea typeface="Calibri" panose="020F0502020204030204" pitchFamily="34" charset="0"/>
                          <a:cs typeface="+mn-cs"/>
                        </a:rPr>
                      </a:br>
                      <a:r>
                        <a:rPr lang="he-IL" sz="1600" b="0" u="none" kern="1200" dirty="0">
                          <a:solidFill>
                            <a:schemeClr val="accent5">
                              <a:lumMod val="50000"/>
                            </a:schemeClr>
                          </a:solidFill>
                          <a:effectLst/>
                          <a:latin typeface="Calibri" panose="020F0502020204030204" pitchFamily="34" charset="0"/>
                          <a:ea typeface="Calibri" panose="020F0502020204030204" pitchFamily="34" charset="0"/>
                          <a:cs typeface="+mn-cs"/>
                        </a:rPr>
                        <a:t>הנציג יהיה בעל ניסיון של ביצוע ומסירת פרויקטים קודמים הדומים לפרויקט זה ויתפקד במשרה מלאה.</a:t>
                      </a:r>
                    </a:p>
                    <a:p>
                      <a:pPr marL="285750" marR="21590" indent="-285750" algn="r" rtl="1">
                        <a:lnSpc>
                          <a:spcPct val="115000"/>
                        </a:lnSpc>
                        <a:spcAft>
                          <a:spcPts val="1000"/>
                        </a:spcAft>
                        <a:buFontTx/>
                        <a:buChar char="-"/>
                        <a:tabLst>
                          <a:tab pos="342900" algn="l"/>
                        </a:tabLst>
                      </a:pPr>
                      <a:r>
                        <a:rPr lang="he-IL" sz="1600" kern="1200" dirty="0">
                          <a:solidFill>
                            <a:schemeClr val="accent5">
                              <a:lumMod val="50000"/>
                            </a:schemeClr>
                          </a:solidFill>
                          <a:effectLst/>
                          <a:latin typeface="Calibri" panose="020F0502020204030204" pitchFamily="34" charset="0"/>
                          <a:ea typeface="Calibri" panose="020F0502020204030204" pitchFamily="34" charset="0"/>
                          <a:cs typeface="+mn-cs"/>
                        </a:rPr>
                        <a:t>הקבלן </a:t>
                      </a:r>
                      <a:r>
                        <a:rPr lang="he-IL" sz="1600" kern="1200" dirty="0" err="1">
                          <a:solidFill>
                            <a:schemeClr val="accent5">
                              <a:lumMod val="50000"/>
                            </a:schemeClr>
                          </a:solidFill>
                          <a:effectLst/>
                          <a:latin typeface="Calibri" panose="020F0502020204030204" pitchFamily="34" charset="0"/>
                          <a:ea typeface="Calibri" panose="020F0502020204030204" pitchFamily="34" charset="0"/>
                          <a:cs typeface="+mn-cs"/>
                        </a:rPr>
                        <a:t>מחוייב</a:t>
                      </a:r>
                      <a:r>
                        <a:rPr lang="he-IL" sz="1600" kern="1200" dirty="0">
                          <a:solidFill>
                            <a:schemeClr val="accent5">
                              <a:lumMod val="50000"/>
                            </a:schemeClr>
                          </a:solidFill>
                          <a:effectLst/>
                          <a:latin typeface="Calibri" panose="020F0502020204030204" pitchFamily="34" charset="0"/>
                          <a:ea typeface="Calibri" panose="020F0502020204030204" pitchFamily="34" charset="0"/>
                          <a:cs typeface="+mn-cs"/>
                        </a:rPr>
                        <a:t> להעסיק מנהל עבודה ומנהל פרויקט אשר יהיו צמודים באתר במשרה מלאה.</a:t>
                      </a:r>
                    </a:p>
                    <a:p>
                      <a:pPr marL="0" marR="21590" lvl="0" indent="0" algn="r" defTabSz="914400" rtl="1" eaLnBrk="1" fontAlgn="auto" latinLnBrk="0" hangingPunct="1">
                        <a:lnSpc>
                          <a:spcPct val="115000"/>
                        </a:lnSpc>
                        <a:spcBef>
                          <a:spcPts val="0"/>
                        </a:spcBef>
                        <a:spcAft>
                          <a:spcPts val="1000"/>
                        </a:spcAft>
                        <a:buClrTx/>
                        <a:buSzTx/>
                        <a:buFontTx/>
                        <a:buNone/>
                        <a:tabLst>
                          <a:tab pos="342900" algn="l"/>
                        </a:tabLst>
                        <a:defRPr/>
                      </a:pPr>
                      <a:endParaRPr lang="he-IL" sz="1600" b="0" u="none" kern="1200" dirty="0">
                        <a:solidFill>
                          <a:schemeClr val="accent5">
                            <a:lumMod val="50000"/>
                          </a:schemeClr>
                        </a:solidFill>
                        <a:effectLst/>
                        <a:latin typeface="Calibri" panose="020F0502020204030204" pitchFamily="34" charset="0"/>
                        <a:ea typeface="Calibri" panose="020F0502020204030204" pitchFamily="34" charset="0"/>
                        <a:cs typeface="+mn-cs"/>
                      </a:endParaRPr>
                    </a:p>
                    <a:p>
                      <a:pPr marL="0" marR="21590" lvl="0" indent="0" algn="r" defTabSz="914400" rtl="1" eaLnBrk="1" fontAlgn="auto" latinLnBrk="0" hangingPunct="1">
                        <a:lnSpc>
                          <a:spcPct val="115000"/>
                        </a:lnSpc>
                        <a:spcBef>
                          <a:spcPts val="0"/>
                        </a:spcBef>
                        <a:spcAft>
                          <a:spcPts val="1000"/>
                        </a:spcAft>
                        <a:buClrTx/>
                        <a:buSzTx/>
                        <a:buFontTx/>
                        <a:buNone/>
                        <a:tabLst>
                          <a:tab pos="342900" algn="l"/>
                        </a:tabLst>
                        <a:defRPr/>
                      </a:pPr>
                      <a:endParaRPr lang="en-IL" sz="1600" b="0" u="none" kern="1200" dirty="0">
                        <a:solidFill>
                          <a:schemeClr val="accent5">
                            <a:lumMod val="50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5666794"/>
                  </a:ext>
                </a:extLst>
              </a:tr>
            </a:tbl>
          </a:graphicData>
        </a:graphic>
      </p:graphicFrame>
      <p:pic>
        <p:nvPicPr>
          <p:cNvPr id="3" name="תמונה 1">
            <a:extLst>
              <a:ext uri="{FF2B5EF4-FFF2-40B4-BE49-F238E27FC236}">
                <a16:creationId xmlns:a16="http://schemas.microsoft.com/office/drawing/2014/main" id="{D92C7420-21C6-69C3-443C-F6419F4F0C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240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88B1A-7144-876B-2FE3-5E2C9D1AC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364AC-D288-5785-FB71-48CD4C55F067}"/>
              </a:ext>
            </a:extLst>
          </p:cNvPr>
          <p:cNvSpPr txBox="1">
            <a:spLocks/>
          </p:cNvSpPr>
          <p:nvPr/>
        </p:nvSpPr>
        <p:spPr>
          <a:xfrm>
            <a:off x="2871281" y="704948"/>
            <a:ext cx="691919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תיאור הפרויקט ונתונים כלליים:</a:t>
            </a:r>
            <a:br>
              <a:rPr lang="he-IL" b="0" u="none" dirty="0"/>
            </a:br>
            <a:endParaRPr lang="en-IL" b="0" u="none" dirty="0"/>
          </a:p>
        </p:txBody>
      </p:sp>
      <p:pic>
        <p:nvPicPr>
          <p:cNvPr id="6" name="תמונה 5">
            <a:extLst>
              <a:ext uri="{FF2B5EF4-FFF2-40B4-BE49-F238E27FC236}">
                <a16:creationId xmlns:a16="http://schemas.microsoft.com/office/drawing/2014/main" id="{568E8FD4-D284-C407-19F5-68F6DE323886}"/>
              </a:ext>
            </a:extLst>
          </p:cNvPr>
          <p:cNvPicPr>
            <a:picLocks noChangeAspect="1"/>
          </p:cNvPicPr>
          <p:nvPr/>
        </p:nvPicPr>
        <p:blipFill>
          <a:blip r:embed="rId2"/>
          <a:stretch>
            <a:fillRect/>
          </a:stretch>
        </p:blipFill>
        <p:spPr>
          <a:xfrm>
            <a:off x="10839261" y="0"/>
            <a:ext cx="1352739" cy="1409897"/>
          </a:xfrm>
          <a:prstGeom prst="rect">
            <a:avLst/>
          </a:prstGeom>
        </p:spPr>
      </p:pic>
      <p:graphicFrame>
        <p:nvGraphicFramePr>
          <p:cNvPr id="8" name="טבלה 7">
            <a:extLst>
              <a:ext uri="{FF2B5EF4-FFF2-40B4-BE49-F238E27FC236}">
                <a16:creationId xmlns:a16="http://schemas.microsoft.com/office/drawing/2014/main" id="{21404052-1FE4-C7B3-7115-DAD8086B8E59}"/>
              </a:ext>
            </a:extLst>
          </p:cNvPr>
          <p:cNvGraphicFramePr>
            <a:graphicFrameLocks noGrp="1"/>
          </p:cNvGraphicFramePr>
          <p:nvPr>
            <p:extLst>
              <p:ext uri="{D42A27DB-BD31-4B8C-83A1-F6EECF244321}">
                <p14:modId xmlns:p14="http://schemas.microsoft.com/office/powerpoint/2010/main" val="506458607"/>
              </p:ext>
            </p:extLst>
          </p:nvPr>
        </p:nvGraphicFramePr>
        <p:xfrm>
          <a:off x="660859" y="1409897"/>
          <a:ext cx="11531141" cy="5642585"/>
        </p:xfrm>
        <a:graphic>
          <a:graphicData uri="http://schemas.openxmlformats.org/drawingml/2006/table">
            <a:tbl>
              <a:tblPr rtl="1" firstRow="1" firstCol="1" lastRow="1" lastCol="1" bandRow="1" bandCol="1"/>
              <a:tblGrid>
                <a:gridCol w="1038543">
                  <a:extLst>
                    <a:ext uri="{9D8B030D-6E8A-4147-A177-3AD203B41FA5}">
                      <a16:colId xmlns:a16="http://schemas.microsoft.com/office/drawing/2014/main" val="3666255756"/>
                    </a:ext>
                  </a:extLst>
                </a:gridCol>
                <a:gridCol w="10492598">
                  <a:extLst>
                    <a:ext uri="{9D8B030D-6E8A-4147-A177-3AD203B41FA5}">
                      <a16:colId xmlns:a16="http://schemas.microsoft.com/office/drawing/2014/main" val="1494505337"/>
                    </a:ext>
                  </a:extLst>
                </a:gridCol>
              </a:tblGrid>
              <a:tr h="938751">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1590" algn="r" defTabSz="914400" rtl="1" eaLnBrk="1" latinLnBrk="0" hangingPunct="1">
                        <a:lnSpc>
                          <a:spcPct val="115000"/>
                        </a:lnSpc>
                        <a:spcAft>
                          <a:spcPts val="1000"/>
                        </a:spcAft>
                        <a:buNone/>
                        <a:tabLst>
                          <a:tab pos="342900" algn="l"/>
                        </a:tabLst>
                      </a:pPr>
                      <a:r>
                        <a:rPr lang="he-IL" sz="1600" b="1" u="sng" kern="1200" dirty="0">
                          <a:solidFill>
                            <a:schemeClr val="accent1">
                              <a:lumMod val="75000"/>
                            </a:schemeClr>
                          </a:solidFill>
                          <a:effectLst/>
                          <a:latin typeface="Calibri" panose="020F0502020204030204" pitchFamily="34" charset="0"/>
                          <a:ea typeface="Calibri" panose="020F0502020204030204" pitchFamily="34" charset="0"/>
                          <a:cs typeface="+mn-cs"/>
                        </a:rPr>
                        <a:t>דגשי תכנון מול ביצוע:</a:t>
                      </a: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הזנת המים, ביוב , בזק והחשמל עבור המבנה כלולה בהצעה עבור חלק 01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הפאושלי</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a:t>
                      </a: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חיפוי הבניין בשילוב של חומר </a:t>
                      </a:r>
                      <a:r>
                        <a:rPr lang="en-US" sz="1600" kern="1200" dirty="0">
                          <a:solidFill>
                            <a:schemeClr val="accent1">
                              <a:lumMod val="75000"/>
                            </a:schemeClr>
                          </a:solidFill>
                          <a:effectLst/>
                          <a:latin typeface="Calibri" panose="020F0502020204030204" pitchFamily="34" charset="0"/>
                          <a:ea typeface="Calibri" panose="020F0502020204030204" pitchFamily="34" charset="0"/>
                          <a:cs typeface="+mn-cs"/>
                        </a:rPr>
                        <a:t>HPL</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ואבן. העבודה כוללת את כל הקונס' הנדרשת לביצוע העבודות בכפוף לתקן ישראלי  לרבות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שופ</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דרווינג</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שיגיש הקבלן לאישור האדריכל ולרבות כל עבודות האיטום/טיח שנדרשות לבצע על תשתית הקירות בטרם התקנת החיפוי עצמו –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הכל</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 כלול </a:t>
                      </a:r>
                      <a:r>
                        <a:rPr lang="he-IL" sz="1600" kern="1200" dirty="0" err="1">
                          <a:solidFill>
                            <a:schemeClr val="accent1">
                              <a:lumMod val="75000"/>
                            </a:schemeClr>
                          </a:solidFill>
                          <a:effectLst/>
                          <a:latin typeface="Calibri" panose="020F0502020204030204" pitchFamily="34" charset="0"/>
                          <a:ea typeface="Calibri" panose="020F0502020204030204" pitchFamily="34" charset="0"/>
                          <a:cs typeface="+mn-cs"/>
                        </a:rPr>
                        <a:t>בפאושל</a:t>
                      </a: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a:t>
                      </a:r>
                      <a:endParaRPr lang="en-IL" sz="1600" kern="1200" dirty="0">
                        <a:solidFill>
                          <a:schemeClr val="accent1">
                            <a:lumMod val="75000"/>
                          </a:schemeClr>
                        </a:solidFill>
                        <a:effectLst/>
                        <a:latin typeface="Calibri" panose="020F0502020204030204" pitchFamily="34" charset="0"/>
                        <a:ea typeface="Calibri" panose="020F0502020204030204" pitchFamily="34" charset="0"/>
                        <a:cs typeface="+mn-cs"/>
                      </a:endParaRP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kern="1200" dirty="0">
                          <a:solidFill>
                            <a:schemeClr val="accent1">
                              <a:lumMod val="75000"/>
                            </a:schemeClr>
                          </a:solidFill>
                          <a:effectLst/>
                          <a:latin typeface="Calibri" panose="020F0502020204030204" pitchFamily="34" charset="0"/>
                          <a:ea typeface="Calibri" panose="020F0502020204030204" pitchFamily="34" charset="0"/>
                          <a:cs typeface="+mn-cs"/>
                        </a:rPr>
                        <a:t>כל חומר השייך לעבודות הגמר בטרם הזמנתו יועבר למזמין לחתימה וקבלת אישור להזמנה. אין להזמין חומר גמר טרם קבלת אישור המזמין גם אם הוזמן חומר שנכתב בכ"כ ו/או בחוברת המפרט של האדריכל גוונים יאושרו ע"י המזמין.</a:t>
                      </a: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dirty="0">
                          <a:solidFill>
                            <a:schemeClr val="accent5">
                              <a:lumMod val="50000"/>
                            </a:schemeClr>
                          </a:solidFill>
                        </a:rPr>
                        <a:t>מובהר בזאת כי תכולה עבודת הפיתוח עלולה להשתנות ונושא תכולת עבודת הפיתוח יושלם במלואו לפני קבלת </a:t>
                      </a:r>
                      <a:r>
                        <a:rPr lang="he-IL" sz="1600" dirty="0" err="1">
                          <a:solidFill>
                            <a:schemeClr val="accent5">
                              <a:lumMod val="50000"/>
                            </a:schemeClr>
                          </a:solidFill>
                        </a:rPr>
                        <a:t>צ.ה.ע</a:t>
                      </a:r>
                      <a:r>
                        <a:rPr lang="he-IL" sz="1600" dirty="0">
                          <a:solidFill>
                            <a:schemeClr val="accent5">
                              <a:lumMod val="50000"/>
                            </a:schemeClr>
                          </a:solidFill>
                        </a:rPr>
                        <a:t> ועליה לשטח. עבודות הפיתוח יתומחרו לפי מחירון דקל -15% .</a:t>
                      </a: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dirty="0">
                          <a:solidFill>
                            <a:schemeClr val="accent5">
                              <a:lumMod val="50000"/>
                            </a:schemeClr>
                          </a:solidFill>
                          <a:effectLst/>
                          <a:latin typeface="Calibri" panose="020F0502020204030204" pitchFamily="34" charset="0"/>
                          <a:ea typeface="Calibri" panose="020F0502020204030204" pitchFamily="34" charset="0"/>
                          <a:cs typeface="+mn-cs"/>
                        </a:rPr>
                        <a:t>מובהר כי הצעת הקבלנים תכלול גם נספחי הג"א, כבאות וסניטרי מאושרות אשר יצורפו בשלב מאוחר יותר.</a:t>
                      </a:r>
                    </a:p>
                    <a:p>
                      <a:pPr marL="285750" marR="21590" lvl="0" indent="-285750" algn="r" defTabSz="914400" rtl="1" eaLnBrk="1" fontAlgn="auto" latinLnBrk="0" hangingPunct="1">
                        <a:lnSpc>
                          <a:spcPct val="115000"/>
                        </a:lnSpc>
                        <a:spcBef>
                          <a:spcPts val="0"/>
                        </a:spcBef>
                        <a:spcAft>
                          <a:spcPts val="1000"/>
                        </a:spcAft>
                        <a:buClrTx/>
                        <a:buSzTx/>
                        <a:buFont typeface="Arial" panose="020B0604020202020204" pitchFamily="34" charset="0"/>
                        <a:buChar char="•"/>
                        <a:tabLst>
                          <a:tab pos="342900" algn="l"/>
                        </a:tabLst>
                        <a:defRPr/>
                      </a:pPr>
                      <a:r>
                        <a:rPr lang="he-IL" sz="1600" dirty="0">
                          <a:solidFill>
                            <a:schemeClr val="accent5">
                              <a:lumMod val="50000"/>
                            </a:schemeClr>
                          </a:solidFill>
                          <a:effectLst/>
                          <a:latin typeface="Calibri" panose="020F0502020204030204" pitchFamily="34" charset="0"/>
                          <a:ea typeface="Calibri" panose="020F0502020204030204" pitchFamily="34" charset="0"/>
                          <a:cs typeface="+mn-cs"/>
                        </a:rPr>
                        <a:t>הצעת הקבלן תכלול את כל מערך הבדיקות הנדרש לצורך קבלת טופס 4 ואישורי אכלוס מגורמי </a:t>
                      </a:r>
                      <a:r>
                        <a:rPr lang="he-IL" sz="1600" dirty="0" err="1">
                          <a:solidFill>
                            <a:schemeClr val="accent5">
                              <a:lumMod val="50000"/>
                            </a:schemeClr>
                          </a:solidFill>
                          <a:effectLst/>
                          <a:latin typeface="Calibri" panose="020F0502020204030204" pitchFamily="34" charset="0"/>
                          <a:ea typeface="Calibri" panose="020F0502020204030204" pitchFamily="34" charset="0"/>
                          <a:cs typeface="+mn-cs"/>
                        </a:rPr>
                        <a:t>חוץ,מחלקות</a:t>
                      </a:r>
                      <a:r>
                        <a:rPr lang="he-IL" sz="1600" dirty="0">
                          <a:solidFill>
                            <a:schemeClr val="accent5">
                              <a:lumMod val="50000"/>
                            </a:schemeClr>
                          </a:solidFill>
                          <a:effectLst/>
                          <a:latin typeface="Calibri" panose="020F0502020204030204" pitchFamily="34" charset="0"/>
                          <a:ea typeface="Calibri" panose="020F0502020204030204" pitchFamily="34" charset="0"/>
                          <a:cs typeface="+mn-cs"/>
                        </a:rPr>
                        <a:t> עירייה ודרישות מפקח</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1541945"/>
                  </a:ext>
                </a:extLst>
              </a:tr>
              <a:tr h="684318">
                <a:tc>
                  <a:txBody>
                    <a:bodyPr/>
                    <a:lstStyle/>
                    <a:p>
                      <a:pPr algn="ctr" rtl="1">
                        <a:lnSpc>
                          <a:spcPct val="115000"/>
                        </a:lnSpc>
                        <a:spcAft>
                          <a:spcPts val="1000"/>
                        </a:spcAft>
                        <a:buNone/>
                      </a:pPr>
                      <a:endParaRPr lang="he-IL" sz="160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1590" lvl="0" indent="0" algn="r" defTabSz="914400" rtl="1" eaLnBrk="1" fontAlgn="auto" latinLnBrk="0" hangingPunct="1">
                        <a:lnSpc>
                          <a:spcPct val="115000"/>
                        </a:lnSpc>
                        <a:spcBef>
                          <a:spcPts val="0"/>
                        </a:spcBef>
                        <a:spcAft>
                          <a:spcPts val="1000"/>
                        </a:spcAft>
                        <a:buClrTx/>
                        <a:buSzTx/>
                        <a:buFontTx/>
                        <a:buNone/>
                        <a:tabLst>
                          <a:tab pos="342900" algn="l"/>
                        </a:tabLst>
                        <a:defRPr/>
                      </a:pPr>
                      <a:r>
                        <a:rPr lang="he-IL" sz="1600" b="1" u="sng" kern="1200" dirty="0">
                          <a:solidFill>
                            <a:schemeClr val="accent1">
                              <a:lumMod val="75000"/>
                            </a:schemeClr>
                          </a:solidFill>
                          <a:effectLst/>
                          <a:latin typeface="Calibri" panose="020F0502020204030204" pitchFamily="34" charset="0"/>
                          <a:ea typeface="Calibri" panose="020F0502020204030204" pitchFamily="34" charset="0"/>
                          <a:cs typeface="+mn-cs"/>
                        </a:rPr>
                        <a:t>שלט אתר :</a:t>
                      </a:r>
                      <a:br>
                        <a:rPr lang="en-US" sz="1600" b="1" u="sng" kern="1200" dirty="0">
                          <a:solidFill>
                            <a:schemeClr val="accent1">
                              <a:lumMod val="75000"/>
                            </a:schemeClr>
                          </a:solidFill>
                          <a:effectLst/>
                          <a:latin typeface="Calibri" panose="020F0502020204030204" pitchFamily="34" charset="0"/>
                          <a:ea typeface="Calibri" panose="020F0502020204030204" pitchFamily="34" charset="0"/>
                          <a:cs typeface="+mn-cs"/>
                        </a:rPr>
                      </a:br>
                      <a:r>
                        <a:rPr lang="he-IL" sz="1600" b="0" u="none" kern="1200" dirty="0">
                          <a:solidFill>
                            <a:schemeClr val="accent1">
                              <a:lumMod val="75000"/>
                            </a:schemeClr>
                          </a:solidFill>
                          <a:effectLst/>
                          <a:latin typeface="Calibri" panose="020F0502020204030204" pitchFamily="34" charset="0"/>
                          <a:ea typeface="Calibri" panose="020F0502020204030204" pitchFamily="34" charset="0"/>
                          <a:cs typeface="+mn-cs"/>
                        </a:rPr>
                        <a:t>הקבלן יספק על חשבונו שלט אתר לפי מידות 4*3 לרבות התקנה וזאת לאחר אישור סופי מהמזמין והמפקח לפני ייצור.</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6752780"/>
                  </a:ext>
                </a:extLst>
              </a:tr>
              <a:tr h="1135567">
                <a:tc>
                  <a:txBody>
                    <a:bodyPr/>
                    <a:lstStyle/>
                    <a:p>
                      <a:pPr algn="ctr" rtl="1">
                        <a:lnSpc>
                          <a:spcPct val="115000"/>
                        </a:lnSpc>
                        <a:spcAft>
                          <a:spcPts val="1000"/>
                        </a:spcAft>
                        <a:buNone/>
                      </a:pPr>
                      <a:endParaRPr lang="he-IL" sz="1600" dirty="0">
                        <a:solidFill>
                          <a:schemeClr val="accent1">
                            <a:lumMod val="75000"/>
                          </a:schemeClr>
                        </a:solidFill>
                        <a:effectLst/>
                        <a:latin typeface="Calibri" panose="020F0502020204030204" pitchFamily="34" charset="0"/>
                        <a:ea typeface="Calibri" panose="020F0502020204030204" pitchFamily="34" charset="0"/>
                        <a:cs typeface="+mn-cs"/>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21590" indent="0" algn="r" rtl="1">
                        <a:lnSpc>
                          <a:spcPct val="115000"/>
                        </a:lnSpc>
                        <a:spcAft>
                          <a:spcPts val="1000"/>
                        </a:spcAft>
                        <a:buFontTx/>
                        <a:buNone/>
                        <a:tabLst>
                          <a:tab pos="342900" algn="l"/>
                        </a:tabLst>
                      </a:pPr>
                      <a:r>
                        <a:rPr lang="he-IL" sz="1600" kern="1200" dirty="0">
                          <a:solidFill>
                            <a:schemeClr val="accent5">
                              <a:lumMod val="50000"/>
                            </a:schemeClr>
                          </a:solidFill>
                          <a:effectLst/>
                          <a:latin typeface="Calibri" panose="020F0502020204030204" pitchFamily="34" charset="0"/>
                          <a:ea typeface="Calibri" panose="020F0502020204030204" pitchFamily="34" charset="0"/>
                          <a:cs typeface="+mn-cs"/>
                        </a:rPr>
                        <a:t>מובהר כי כל נושא ביצוע עבודות האיטום בפרויקט הינן באחריות הקבלן ועל חשבונו ויהיו כלולות </a:t>
                      </a:r>
                      <a:r>
                        <a:rPr lang="he-IL" sz="1600" kern="1200" dirty="0" err="1">
                          <a:solidFill>
                            <a:schemeClr val="accent5">
                              <a:lumMod val="50000"/>
                            </a:schemeClr>
                          </a:solidFill>
                          <a:effectLst/>
                          <a:latin typeface="Calibri" panose="020F0502020204030204" pitchFamily="34" charset="0"/>
                          <a:ea typeface="Calibri" panose="020F0502020204030204" pitchFamily="34" charset="0"/>
                          <a:cs typeface="+mn-cs"/>
                        </a:rPr>
                        <a:t>בפאושל</a:t>
                      </a:r>
                      <a:r>
                        <a:rPr lang="he-IL" sz="1600" kern="1200" dirty="0">
                          <a:solidFill>
                            <a:schemeClr val="accent5">
                              <a:lumMod val="50000"/>
                            </a:schemeClr>
                          </a:solidFill>
                          <a:effectLst/>
                          <a:latin typeface="Calibri" panose="020F0502020204030204" pitchFamily="34" charset="0"/>
                          <a:ea typeface="Calibri" panose="020F0502020204030204" pitchFamily="34" charset="0"/>
                          <a:cs typeface="+mn-cs"/>
                        </a:rPr>
                        <a:t> (העבודות יהיו עפ"י ת"י ומפרט הכללי.</a:t>
                      </a:r>
                      <a:br>
                        <a:rPr lang="en-US" sz="1600" kern="1200" dirty="0">
                          <a:solidFill>
                            <a:schemeClr val="accent5">
                              <a:lumMod val="50000"/>
                            </a:schemeClr>
                          </a:solidFill>
                          <a:effectLst/>
                          <a:latin typeface="Calibri" panose="020F0502020204030204" pitchFamily="34" charset="0"/>
                          <a:ea typeface="Calibri" panose="020F0502020204030204" pitchFamily="34" charset="0"/>
                          <a:cs typeface="+mn-cs"/>
                        </a:rPr>
                      </a:br>
                      <a:r>
                        <a:rPr lang="he-IL" sz="1600" kern="1200" dirty="0">
                          <a:solidFill>
                            <a:schemeClr val="accent5">
                              <a:lumMod val="50000"/>
                            </a:schemeClr>
                          </a:solidFill>
                          <a:effectLst/>
                          <a:latin typeface="Calibri" panose="020F0502020204030204" pitchFamily="34" charset="0"/>
                          <a:ea typeface="Calibri" panose="020F0502020204030204" pitchFamily="34" charset="0"/>
                          <a:cs typeface="+mn-cs"/>
                        </a:rPr>
                        <a:t>במקרה של סתירה בין תוכניות – בכל נושא, המפרט המשופר ו/או המחמיר לטובת המזמין גובר.</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9797684"/>
                  </a:ext>
                </a:extLst>
              </a:tr>
            </a:tbl>
          </a:graphicData>
        </a:graphic>
      </p:graphicFrame>
      <p:pic>
        <p:nvPicPr>
          <p:cNvPr id="3" name="תמונה 1">
            <a:extLst>
              <a:ext uri="{FF2B5EF4-FFF2-40B4-BE49-F238E27FC236}">
                <a16:creationId xmlns:a16="http://schemas.microsoft.com/office/drawing/2014/main" id="{51B5B6B3-3A07-EC16-5629-1A4DD1226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964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CD7EA-F9D4-4752-D7A8-75B4869BF9D0}"/>
            </a:ext>
          </a:extLst>
        </p:cNvPr>
        <p:cNvGrpSpPr/>
        <p:nvPr/>
      </p:nvGrpSpPr>
      <p:grpSpPr>
        <a:xfrm>
          <a:off x="0" y="0"/>
          <a:ext cx="0" cy="0"/>
          <a:chOff x="0" y="0"/>
          <a:chExt cx="0" cy="0"/>
        </a:xfrm>
      </p:grpSpPr>
      <p:pic>
        <p:nvPicPr>
          <p:cNvPr id="6" name="תמונה 5">
            <a:extLst>
              <a:ext uri="{FF2B5EF4-FFF2-40B4-BE49-F238E27FC236}">
                <a16:creationId xmlns:a16="http://schemas.microsoft.com/office/drawing/2014/main" id="{79A248CB-A149-4F1A-1C29-37B0E6B7D0A7}"/>
              </a:ext>
            </a:extLst>
          </p:cNvPr>
          <p:cNvPicPr>
            <a:picLocks noChangeAspect="1"/>
          </p:cNvPicPr>
          <p:nvPr/>
        </p:nvPicPr>
        <p:blipFill>
          <a:blip r:embed="rId2"/>
          <a:stretch>
            <a:fillRect/>
          </a:stretch>
        </p:blipFill>
        <p:spPr>
          <a:xfrm>
            <a:off x="10839261" y="0"/>
            <a:ext cx="1352739" cy="1409897"/>
          </a:xfrm>
          <a:prstGeom prst="rect">
            <a:avLst/>
          </a:prstGeom>
        </p:spPr>
      </p:pic>
      <p:sp>
        <p:nvSpPr>
          <p:cNvPr id="9" name="תיבת טקסט 8">
            <a:extLst>
              <a:ext uri="{FF2B5EF4-FFF2-40B4-BE49-F238E27FC236}">
                <a16:creationId xmlns:a16="http://schemas.microsoft.com/office/drawing/2014/main" id="{D3798D4A-947B-85D8-F3D2-E5ED06B0FA76}"/>
              </a:ext>
            </a:extLst>
          </p:cNvPr>
          <p:cNvSpPr txBox="1"/>
          <p:nvPr/>
        </p:nvSpPr>
        <p:spPr>
          <a:xfrm>
            <a:off x="2032000" y="1504734"/>
            <a:ext cx="8271934" cy="3969292"/>
          </a:xfrm>
          <a:prstGeom prst="rect">
            <a:avLst/>
          </a:prstGeom>
          <a:noFill/>
        </p:spPr>
        <p:txBody>
          <a:bodyPr wrap="square">
            <a:spAutoFit/>
          </a:bodyPr>
          <a:lstStyle/>
          <a:p>
            <a:pPr marR="21590" algn="r" rtl="1">
              <a:lnSpc>
                <a:spcPct val="115000"/>
              </a:lnSpc>
              <a:spcAft>
                <a:spcPts val="1000"/>
              </a:spcAft>
              <a:buNone/>
              <a:tabLst>
                <a:tab pos="342900" algn="l"/>
              </a:tabLst>
            </a:pPr>
            <a:r>
              <a:rPr lang="he-IL" sz="2400" b="1" u="sng" dirty="0">
                <a:solidFill>
                  <a:schemeClr val="accent1">
                    <a:lumMod val="75000"/>
                  </a:schemeClr>
                </a:solidFill>
                <a:effectLst/>
                <a:latin typeface="Calibri" panose="020F0502020204030204" pitchFamily="34" charset="0"/>
                <a:ea typeface="Calibri" panose="020F0502020204030204" pitchFamily="34" charset="0"/>
              </a:rPr>
              <a:t>לסיכום,</a:t>
            </a:r>
            <a:endParaRPr lang="he-IL" sz="2400" dirty="0">
              <a:solidFill>
                <a:schemeClr val="accent1">
                  <a:lumMod val="75000"/>
                </a:schemeClr>
              </a:solidFill>
              <a:effectLst/>
              <a:latin typeface="Calibri" panose="020F0502020204030204" pitchFamily="34" charset="0"/>
              <a:ea typeface="Calibri" panose="020F0502020204030204" pitchFamily="34" charset="0"/>
            </a:endParaRPr>
          </a:p>
          <a:p>
            <a:pPr>
              <a:buNone/>
            </a:pPr>
            <a:r>
              <a:rPr lang="he-IL" sz="2400" dirty="0">
                <a:solidFill>
                  <a:schemeClr val="accent1">
                    <a:lumMod val="75000"/>
                  </a:schemeClr>
                </a:solidFill>
                <a:effectLst/>
                <a:latin typeface="Calibri" panose="020F0502020204030204" pitchFamily="34" charset="0"/>
                <a:ea typeface="Calibri" panose="020F0502020204030204" pitchFamily="34" charset="0"/>
              </a:rPr>
              <a:t>ההנחיות שניתנו במהלך סיור זה באות לתת השלמה ו/או תוספת ו/או הדגשת חלק מהדברים  שנראים חשובים לקידום ולביצוע פרויקט זה ואין בהם כדי לגרוע, להקל או לסתור את חוזה ההתקשרות של הקבלנים מול עיריית נתיבות ו/או הנחיות אחרות המפורטות במפרטים הטכניים, כתבי הכמויות ובתוכניות.</a:t>
            </a:r>
            <a:r>
              <a:rPr lang="he-IL" sz="2400" b="1" dirty="0">
                <a:solidFill>
                  <a:schemeClr val="accent1">
                    <a:lumMod val="75000"/>
                  </a:schemeClr>
                </a:solidFill>
                <a:effectLst/>
                <a:latin typeface="Calibri" panose="020F0502020204030204" pitchFamily="34" charset="0"/>
                <a:ea typeface="Calibri" panose="020F0502020204030204" pitchFamily="34" charset="0"/>
              </a:rPr>
              <a:t> </a:t>
            </a:r>
          </a:p>
          <a:p>
            <a:pPr>
              <a:buNone/>
            </a:pPr>
            <a:endParaRPr lang="he-IL" sz="2400" b="1" dirty="0">
              <a:solidFill>
                <a:schemeClr val="accent1">
                  <a:lumMod val="75000"/>
                </a:schemeClr>
              </a:solidFill>
              <a:latin typeface="Calibri" panose="020F0502020204030204" pitchFamily="34" charset="0"/>
              <a:ea typeface="Calibri" panose="020F0502020204030204" pitchFamily="34" charset="0"/>
            </a:endParaRPr>
          </a:p>
          <a:p>
            <a:pPr>
              <a:buNone/>
            </a:pPr>
            <a:r>
              <a:rPr lang="he-IL" sz="2400" dirty="0">
                <a:solidFill>
                  <a:schemeClr val="accent1">
                    <a:lumMod val="75000"/>
                  </a:schemeClr>
                </a:solidFill>
                <a:latin typeface="Calibri" panose="020F0502020204030204" pitchFamily="34" charset="0"/>
                <a:ea typeface="Calibri" panose="020F0502020204030204" pitchFamily="34" charset="0"/>
              </a:rPr>
              <a:t>חשוב להדגיש כי במקרה של סתירה בין מסמכי המכרז, המשופר ו/או המחמיר לטובת הרשות גובר.</a:t>
            </a:r>
          </a:p>
          <a:p>
            <a:pPr>
              <a:buNone/>
            </a:pPr>
            <a:endParaRPr lang="LID4096" sz="2400" dirty="0">
              <a:solidFill>
                <a:schemeClr val="accent1">
                  <a:lumMod val="75000"/>
                </a:schemeClr>
              </a:solidFill>
            </a:endParaRPr>
          </a:p>
        </p:txBody>
      </p:sp>
      <p:sp>
        <p:nvSpPr>
          <p:cNvPr id="11" name="Title 1">
            <a:extLst>
              <a:ext uri="{FF2B5EF4-FFF2-40B4-BE49-F238E27FC236}">
                <a16:creationId xmlns:a16="http://schemas.microsoft.com/office/drawing/2014/main" id="{A70E3E28-D335-C18D-5982-EFA7DBE7D6FE}"/>
              </a:ext>
            </a:extLst>
          </p:cNvPr>
          <p:cNvSpPr txBox="1">
            <a:spLocks/>
          </p:cNvSpPr>
          <p:nvPr/>
        </p:nvSpPr>
        <p:spPr>
          <a:xfrm>
            <a:off x="2712430" y="5217681"/>
            <a:ext cx="6911074" cy="1323439"/>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defPPr>
              <a:defRPr lang="he-IL"/>
            </a:defPPr>
            <a:lvl1pPr algn="ctr" fontAlgn="base">
              <a:spcBef>
                <a:spcPct val="0"/>
              </a:spcBef>
              <a:spcAft>
                <a:spcPct val="0"/>
              </a:spcAft>
              <a:defRPr sz="4000" b="1" u="sng">
                <a:solidFill>
                  <a:schemeClr val="accent1">
                    <a:lumMod val="75000"/>
                  </a:schemeClr>
                </a:solidFill>
                <a:latin typeface="Calibri" panose="020F050202020403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e-IL" b="0" u="none" dirty="0"/>
              <a:t>בהצלחה</a:t>
            </a:r>
            <a:br>
              <a:rPr lang="he-IL" b="0" u="none" dirty="0"/>
            </a:br>
            <a:endParaRPr lang="en-IL" b="0" u="none" dirty="0"/>
          </a:p>
        </p:txBody>
      </p:sp>
      <p:pic>
        <p:nvPicPr>
          <p:cNvPr id="2" name="תמונה 1">
            <a:extLst>
              <a:ext uri="{FF2B5EF4-FFF2-40B4-BE49-F238E27FC236}">
                <a16:creationId xmlns:a16="http://schemas.microsoft.com/office/drawing/2014/main" id="{30CA62ED-0CC0-D62C-D97F-8DA5BD6E5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31" y="323984"/>
            <a:ext cx="1792830" cy="95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140297"/>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305fe34-1a23-42f5-ac68-12ddcd228e2c">
      <Terms xmlns="http://schemas.microsoft.com/office/infopath/2007/PartnerControls"/>
    </lcf76f155ced4ddcb4097134ff3c332f>
    <TaxCatchAll xmlns="45c0a0c6-6be5-4f40-bba0-13c40fd4008d" xsi:nil="true"/>
    <_Flow_SignoffStatus xmlns="0305fe34-1a23-42f5-ac68-12ddcd228e2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מסמך" ma:contentTypeID="0x010100CFAA505E25BDDF469A3212AA370B711F" ma:contentTypeVersion="19" ma:contentTypeDescription="צור מסמך חדש." ma:contentTypeScope="" ma:versionID="1790c533572c5612ff50f97be9fc41f8">
  <xsd:schema xmlns:xsd="http://www.w3.org/2001/XMLSchema" xmlns:xs="http://www.w3.org/2001/XMLSchema" xmlns:p="http://schemas.microsoft.com/office/2006/metadata/properties" xmlns:ns2="0305fe34-1a23-42f5-ac68-12ddcd228e2c" xmlns:ns3="45c0a0c6-6be5-4f40-bba0-13c40fd4008d" targetNamespace="http://schemas.microsoft.com/office/2006/metadata/properties" ma:root="true" ma:fieldsID="6a41f85f51f25b43f28fc300a75bb493" ns2:_="" ns3:_="">
    <xsd:import namespace="0305fe34-1a23-42f5-ac68-12ddcd228e2c"/>
    <xsd:import namespace="45c0a0c6-6be5-4f40-bba0-13c40fd400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05fe34-1a23-42f5-ac68-12ddcd228e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תגיות תמונה" ma:readOnly="false" ma:fieldId="{5cf76f15-5ced-4ddc-b409-7134ff3c332f}" ma:taxonomyMulti="true" ma:sspId="1a3b0be0-5040-48aa-83f0-1768eb765b68"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מצב הסכמה" ma:internalName="_x05de__x05e6__x05d1__x0020__x05d4__x05e1__x05db__x05de__x05d4_">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c0a0c6-6be5-4f40-bba0-13c40fd4008d" elementFormDefault="qualified">
    <xsd:import namespace="http://schemas.microsoft.com/office/2006/documentManagement/types"/>
    <xsd:import namespace="http://schemas.microsoft.com/office/infopath/2007/PartnerControls"/>
    <xsd:element name="SharedWithUsers" ma:index="16" nillable="true" ma:displayName="משותף עם"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משותף עם פרטים" ma:internalName="SharedWithDetails" ma:readOnly="true">
      <xsd:simpleType>
        <xsd:restriction base="dms:Note">
          <xsd:maxLength value="255"/>
        </xsd:restriction>
      </xsd:simpleType>
    </xsd:element>
    <xsd:element name="TaxCatchAll" ma:index="23" nillable="true" ma:displayName="Taxonomy Catch All Column" ma:hidden="true" ma:list="{8c19224a-1b0c-4aa5-9524-38c1d2a2dad5}" ma:internalName="TaxCatchAll" ma:showField="CatchAllData" ma:web="45c0a0c6-6be5-4f40-bba0-13c40fd400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סוג תוכן"/>
        <xsd:element ref="dc:title" minOccurs="0" maxOccurs="1" ma:index="4"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418125-D297-4926-A7AC-B6DF419CC637}">
  <ds:schemaRefs>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45c0a0c6-6be5-4f40-bba0-13c40fd4008d"/>
    <ds:schemaRef ds:uri="http://www.w3.org/XML/1998/namespace"/>
    <ds:schemaRef ds:uri="http://purl.org/dc/elements/1.1/"/>
    <ds:schemaRef ds:uri="0305fe34-1a23-42f5-ac68-12ddcd228e2c"/>
    <ds:schemaRef ds:uri="http://purl.org/dc/dcmitype/"/>
  </ds:schemaRefs>
</ds:datastoreItem>
</file>

<file path=customXml/itemProps2.xml><?xml version="1.0" encoding="utf-8"?>
<ds:datastoreItem xmlns:ds="http://schemas.openxmlformats.org/officeDocument/2006/customXml" ds:itemID="{A4A650CA-1AD4-442B-B6A8-32DF623306E3}">
  <ds:schemaRefs>
    <ds:schemaRef ds:uri="http://schemas.microsoft.com/sharepoint/v3/contenttype/forms"/>
  </ds:schemaRefs>
</ds:datastoreItem>
</file>

<file path=customXml/itemProps3.xml><?xml version="1.0" encoding="utf-8"?>
<ds:datastoreItem xmlns:ds="http://schemas.openxmlformats.org/officeDocument/2006/customXml" ds:itemID="{B0FA3334-679E-45D1-AE86-B0E0EA139C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05fe34-1a23-42f5-ac68-12ddcd228e2c"/>
    <ds:schemaRef ds:uri="45c0a0c6-6be5-4f40-bba0-13c40fd400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1769</TotalTime>
  <Words>1440</Words>
  <Application>Microsoft Office PowerPoint</Application>
  <PresentationFormat>מסך רחב</PresentationFormat>
  <Paragraphs>57</Paragraphs>
  <Slides>10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10</vt:i4>
      </vt:variant>
    </vt:vector>
  </HeadingPairs>
  <TitlesOfParts>
    <vt:vector size="16" baseType="lpstr">
      <vt:lpstr>Arial</vt:lpstr>
      <vt:lpstr>Arial Unicode MS</vt:lpstr>
      <vt:lpstr>Assistant</vt:lpstr>
      <vt:lpstr>Calibri</vt:lpstr>
      <vt:lpstr>Calibri Light</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NOFAR - PSN</dc:creator>
  <cp:lastModifiedBy>יאנה בורוחוב</cp:lastModifiedBy>
  <cp:revision>27</cp:revision>
  <cp:lastPrinted>2025-05-13T11:03:37Z</cp:lastPrinted>
  <dcterms:created xsi:type="dcterms:W3CDTF">2022-07-24T06:23:41Z</dcterms:created>
  <dcterms:modified xsi:type="dcterms:W3CDTF">2026-09-01T05:16:33Z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0x010100CFAA505E25BDDF469A3212AA370B711F</vt:lpwstr>
  </property>
  <property fmtid="{D5CDD505-2E9C-101B-9397-08002B2CF9AE}" pid="3" name="MediaServiceImageTags">
    <vt:lpwstr/>
  </property>
</Properties>
</file>